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15"/>
  </p:notesMasterIdLst>
  <p:sldIdLst>
    <p:sldId id="256" r:id="rId2"/>
    <p:sldId id="267" r:id="rId3"/>
    <p:sldId id="268" r:id="rId4"/>
    <p:sldId id="257" r:id="rId5"/>
    <p:sldId id="258" r:id="rId6"/>
    <p:sldId id="259" r:id="rId7"/>
    <p:sldId id="261" r:id="rId8"/>
    <p:sldId id="260"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8805" autoAdjust="0"/>
  </p:normalViewPr>
  <p:slideViewPr>
    <p:cSldViewPr snapToGrid="0">
      <p:cViewPr varScale="1">
        <p:scale>
          <a:sx n="87" d="100"/>
          <a:sy n="87" d="100"/>
        </p:scale>
        <p:origin x="85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29F6D7-9172-40FC-8C22-CFBEC7A65FC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25DCFAD-DF9F-44CA-BA57-61C4BB5DA968}">
      <dgm:prSet/>
      <dgm:spPr/>
      <dgm:t>
        <a:bodyPr/>
        <a:lstStyle/>
        <a:p>
          <a:r>
            <a:rPr lang="en-US"/>
            <a:t>An Introduction to Scrum best fits within the Software Engineering Teamwork Knowledge Unit </a:t>
          </a:r>
        </a:p>
      </dgm:t>
    </dgm:pt>
    <dgm:pt modelId="{EFA9B999-5CB9-424C-BDDB-55802E8A1865}" type="parTrans" cxnId="{DAF7E3C3-F029-4B98-BC4E-A49D8FE12288}">
      <dgm:prSet/>
      <dgm:spPr/>
      <dgm:t>
        <a:bodyPr/>
        <a:lstStyle/>
        <a:p>
          <a:endParaRPr lang="en-US"/>
        </a:p>
      </dgm:t>
    </dgm:pt>
    <dgm:pt modelId="{C8C6EF19-2E3B-4156-9533-DDFAADD4A6C2}" type="sibTrans" cxnId="{DAF7E3C3-F029-4B98-BC4E-A49D8FE12288}">
      <dgm:prSet/>
      <dgm:spPr/>
      <dgm:t>
        <a:bodyPr/>
        <a:lstStyle/>
        <a:p>
          <a:endParaRPr lang="en-US"/>
        </a:p>
      </dgm:t>
    </dgm:pt>
    <dgm:pt modelId="{E7E66004-7CD3-4A65-9463-196130F54EAA}">
      <dgm:prSet/>
      <dgm:spPr/>
      <dgm:t>
        <a:bodyPr/>
        <a:lstStyle/>
        <a:p>
          <a:r>
            <a:rPr lang="en-US"/>
            <a:t>Part of CS Core (2+3 hours) and/or KA Core (2 hours) Topics</a:t>
          </a:r>
        </a:p>
      </dgm:t>
    </dgm:pt>
    <dgm:pt modelId="{FC09987D-16D3-4AE0-BF7B-AA11EBF92730}" type="parTrans" cxnId="{F5A99F07-033A-4AD1-8C65-CDF111BB5782}">
      <dgm:prSet/>
      <dgm:spPr/>
      <dgm:t>
        <a:bodyPr/>
        <a:lstStyle/>
        <a:p>
          <a:endParaRPr lang="en-US"/>
        </a:p>
      </dgm:t>
    </dgm:pt>
    <dgm:pt modelId="{11F06331-AD29-48A2-9ECE-39B96D295F85}" type="sibTrans" cxnId="{F5A99F07-033A-4AD1-8C65-CDF111BB5782}">
      <dgm:prSet/>
      <dgm:spPr/>
      <dgm:t>
        <a:bodyPr/>
        <a:lstStyle/>
        <a:p>
          <a:endParaRPr lang="en-US"/>
        </a:p>
      </dgm:t>
    </dgm:pt>
    <dgm:pt modelId="{E98F0FB2-F328-4945-AACC-6BA81D9D51AC}">
      <dgm:prSet/>
      <dgm:spPr/>
      <dgm:t>
        <a:bodyPr/>
        <a:lstStyle/>
        <a:p>
          <a:r>
            <a:rPr lang="en-US"/>
            <a:t>One outcome will involve articulating how to use Scrum as a best team communication practice</a:t>
          </a:r>
        </a:p>
      </dgm:t>
    </dgm:pt>
    <dgm:pt modelId="{341BDA5D-5D37-4479-AE96-672174D9D274}" type="parTrans" cxnId="{6B4D358A-602C-4B5C-949A-6C2B43E8390B}">
      <dgm:prSet/>
      <dgm:spPr/>
      <dgm:t>
        <a:bodyPr/>
        <a:lstStyle/>
        <a:p>
          <a:endParaRPr lang="en-US"/>
        </a:p>
      </dgm:t>
    </dgm:pt>
    <dgm:pt modelId="{C1DB85EF-C57A-4D97-A201-30BD59107F84}" type="sibTrans" cxnId="{6B4D358A-602C-4B5C-949A-6C2B43E8390B}">
      <dgm:prSet/>
      <dgm:spPr/>
      <dgm:t>
        <a:bodyPr/>
        <a:lstStyle/>
        <a:p>
          <a:endParaRPr lang="en-US"/>
        </a:p>
      </dgm:t>
    </dgm:pt>
    <dgm:pt modelId="{3B4A652A-F5EB-4459-8C98-CE4069A80678}">
      <dgm:prSet/>
      <dgm:spPr/>
      <dgm:t>
        <a:bodyPr/>
        <a:lstStyle/>
        <a:p>
          <a:r>
            <a:rPr lang="en-US"/>
            <a:t>Another outcome will involve articulating how to use the Scrum process to manage conflict and the problem-solving process through the daily standups, review, and retrospective</a:t>
          </a:r>
        </a:p>
      </dgm:t>
    </dgm:pt>
    <dgm:pt modelId="{933567DD-F726-413D-8BC6-88B168DC3C91}" type="parTrans" cxnId="{8D5487BC-D453-4E35-9AD6-A409753E5640}">
      <dgm:prSet/>
      <dgm:spPr/>
      <dgm:t>
        <a:bodyPr/>
        <a:lstStyle/>
        <a:p>
          <a:endParaRPr lang="en-US"/>
        </a:p>
      </dgm:t>
    </dgm:pt>
    <dgm:pt modelId="{EB149678-212D-46FD-8819-79D5BBC9A1B7}" type="sibTrans" cxnId="{8D5487BC-D453-4E35-9AD6-A409753E5640}">
      <dgm:prSet/>
      <dgm:spPr/>
      <dgm:t>
        <a:bodyPr/>
        <a:lstStyle/>
        <a:p>
          <a:endParaRPr lang="en-US"/>
        </a:p>
      </dgm:t>
    </dgm:pt>
    <dgm:pt modelId="{7F85A6FE-3D17-48D7-B9CC-36DDBCC2AF54}">
      <dgm:prSet/>
      <dgm:spPr/>
      <dgm:t>
        <a:bodyPr/>
        <a:lstStyle/>
        <a:p>
          <a:r>
            <a:rPr lang="en-US"/>
            <a:t>A final outcome will involve articulating how to engage with stakeholders to create and execute a plan for the upcoming sprint. </a:t>
          </a:r>
        </a:p>
      </dgm:t>
    </dgm:pt>
    <dgm:pt modelId="{F6DA2E06-E946-4AE3-BCB0-57AEA1EEB346}" type="parTrans" cxnId="{77B06B60-9055-4464-BCB0-2F46E29E5411}">
      <dgm:prSet/>
      <dgm:spPr/>
      <dgm:t>
        <a:bodyPr/>
        <a:lstStyle/>
        <a:p>
          <a:endParaRPr lang="en-US"/>
        </a:p>
      </dgm:t>
    </dgm:pt>
    <dgm:pt modelId="{90A2817A-C959-466F-935C-0753C31F22AD}" type="sibTrans" cxnId="{77B06B60-9055-4464-BCB0-2F46E29E5411}">
      <dgm:prSet/>
      <dgm:spPr/>
      <dgm:t>
        <a:bodyPr/>
        <a:lstStyle/>
        <a:p>
          <a:endParaRPr lang="en-US"/>
        </a:p>
      </dgm:t>
    </dgm:pt>
    <dgm:pt modelId="{7B553F77-F75D-45CF-8663-7275EAB06406}" type="pres">
      <dgm:prSet presAssocID="{9029F6D7-9172-40FC-8C22-CFBEC7A65FC1}" presName="linear" presStyleCnt="0">
        <dgm:presLayoutVars>
          <dgm:animLvl val="lvl"/>
          <dgm:resizeHandles val="exact"/>
        </dgm:presLayoutVars>
      </dgm:prSet>
      <dgm:spPr/>
    </dgm:pt>
    <dgm:pt modelId="{187ACC2D-BA4C-425C-AB6D-8AB890144196}" type="pres">
      <dgm:prSet presAssocID="{325DCFAD-DF9F-44CA-BA57-61C4BB5DA968}" presName="parentText" presStyleLbl="node1" presStyleIdx="0" presStyleCnt="5">
        <dgm:presLayoutVars>
          <dgm:chMax val="0"/>
          <dgm:bulletEnabled val="1"/>
        </dgm:presLayoutVars>
      </dgm:prSet>
      <dgm:spPr/>
    </dgm:pt>
    <dgm:pt modelId="{E517B493-79AD-4C0D-976C-204509F7573E}" type="pres">
      <dgm:prSet presAssocID="{C8C6EF19-2E3B-4156-9533-DDFAADD4A6C2}" presName="spacer" presStyleCnt="0"/>
      <dgm:spPr/>
    </dgm:pt>
    <dgm:pt modelId="{0B9BB87D-A340-42BC-88E0-8471A578B1F2}" type="pres">
      <dgm:prSet presAssocID="{E7E66004-7CD3-4A65-9463-196130F54EAA}" presName="parentText" presStyleLbl="node1" presStyleIdx="1" presStyleCnt="5">
        <dgm:presLayoutVars>
          <dgm:chMax val="0"/>
          <dgm:bulletEnabled val="1"/>
        </dgm:presLayoutVars>
      </dgm:prSet>
      <dgm:spPr/>
    </dgm:pt>
    <dgm:pt modelId="{0773BD9E-E3B1-4BED-B7A0-74AF822B1C80}" type="pres">
      <dgm:prSet presAssocID="{11F06331-AD29-48A2-9ECE-39B96D295F85}" presName="spacer" presStyleCnt="0"/>
      <dgm:spPr/>
    </dgm:pt>
    <dgm:pt modelId="{18B4047B-D32A-400C-A83D-53C234F4CE66}" type="pres">
      <dgm:prSet presAssocID="{E98F0FB2-F328-4945-AACC-6BA81D9D51AC}" presName="parentText" presStyleLbl="node1" presStyleIdx="2" presStyleCnt="5">
        <dgm:presLayoutVars>
          <dgm:chMax val="0"/>
          <dgm:bulletEnabled val="1"/>
        </dgm:presLayoutVars>
      </dgm:prSet>
      <dgm:spPr/>
    </dgm:pt>
    <dgm:pt modelId="{FCCBE20D-CD50-44C9-9852-69621E1C714C}" type="pres">
      <dgm:prSet presAssocID="{C1DB85EF-C57A-4D97-A201-30BD59107F84}" presName="spacer" presStyleCnt="0"/>
      <dgm:spPr/>
    </dgm:pt>
    <dgm:pt modelId="{40B75BB4-2493-4E94-9260-E419DC21A754}" type="pres">
      <dgm:prSet presAssocID="{3B4A652A-F5EB-4459-8C98-CE4069A80678}" presName="parentText" presStyleLbl="node1" presStyleIdx="3" presStyleCnt="5">
        <dgm:presLayoutVars>
          <dgm:chMax val="0"/>
          <dgm:bulletEnabled val="1"/>
        </dgm:presLayoutVars>
      </dgm:prSet>
      <dgm:spPr/>
    </dgm:pt>
    <dgm:pt modelId="{17388332-D591-4709-AB6E-CD70F7C91707}" type="pres">
      <dgm:prSet presAssocID="{EB149678-212D-46FD-8819-79D5BBC9A1B7}" presName="spacer" presStyleCnt="0"/>
      <dgm:spPr/>
    </dgm:pt>
    <dgm:pt modelId="{01CC79E3-9B50-42E2-9B7E-CDE1182F737F}" type="pres">
      <dgm:prSet presAssocID="{7F85A6FE-3D17-48D7-B9CC-36DDBCC2AF54}" presName="parentText" presStyleLbl="node1" presStyleIdx="4" presStyleCnt="5">
        <dgm:presLayoutVars>
          <dgm:chMax val="0"/>
          <dgm:bulletEnabled val="1"/>
        </dgm:presLayoutVars>
      </dgm:prSet>
      <dgm:spPr/>
    </dgm:pt>
  </dgm:ptLst>
  <dgm:cxnLst>
    <dgm:cxn modelId="{F5A99F07-033A-4AD1-8C65-CDF111BB5782}" srcId="{9029F6D7-9172-40FC-8C22-CFBEC7A65FC1}" destId="{E7E66004-7CD3-4A65-9463-196130F54EAA}" srcOrd="1" destOrd="0" parTransId="{FC09987D-16D3-4AE0-BF7B-AA11EBF92730}" sibTransId="{11F06331-AD29-48A2-9ECE-39B96D295F85}"/>
    <dgm:cxn modelId="{D1264C0A-D274-4807-BE3A-E68CA1343119}" type="presOf" srcId="{E7E66004-7CD3-4A65-9463-196130F54EAA}" destId="{0B9BB87D-A340-42BC-88E0-8471A578B1F2}" srcOrd="0" destOrd="0" presId="urn:microsoft.com/office/officeart/2005/8/layout/vList2"/>
    <dgm:cxn modelId="{7866091C-BF48-42E1-8C61-7F980829BCDC}" type="presOf" srcId="{E98F0FB2-F328-4945-AACC-6BA81D9D51AC}" destId="{18B4047B-D32A-400C-A83D-53C234F4CE66}" srcOrd="0" destOrd="0" presId="urn:microsoft.com/office/officeart/2005/8/layout/vList2"/>
    <dgm:cxn modelId="{B4106523-6004-4FD4-A365-B9EFB6597E2E}" type="presOf" srcId="{325DCFAD-DF9F-44CA-BA57-61C4BB5DA968}" destId="{187ACC2D-BA4C-425C-AB6D-8AB890144196}" srcOrd="0" destOrd="0" presId="urn:microsoft.com/office/officeart/2005/8/layout/vList2"/>
    <dgm:cxn modelId="{E13E3F31-F6B2-4C53-8424-820B6633E547}" type="presOf" srcId="{3B4A652A-F5EB-4459-8C98-CE4069A80678}" destId="{40B75BB4-2493-4E94-9260-E419DC21A754}" srcOrd="0" destOrd="0" presId="urn:microsoft.com/office/officeart/2005/8/layout/vList2"/>
    <dgm:cxn modelId="{77B06B60-9055-4464-BCB0-2F46E29E5411}" srcId="{9029F6D7-9172-40FC-8C22-CFBEC7A65FC1}" destId="{7F85A6FE-3D17-48D7-B9CC-36DDBCC2AF54}" srcOrd="4" destOrd="0" parTransId="{F6DA2E06-E946-4AE3-BCB0-57AEA1EEB346}" sibTransId="{90A2817A-C959-466F-935C-0753C31F22AD}"/>
    <dgm:cxn modelId="{E3E77167-D33F-463B-9A0C-28ADA1CFF800}" type="presOf" srcId="{7F85A6FE-3D17-48D7-B9CC-36DDBCC2AF54}" destId="{01CC79E3-9B50-42E2-9B7E-CDE1182F737F}" srcOrd="0" destOrd="0" presId="urn:microsoft.com/office/officeart/2005/8/layout/vList2"/>
    <dgm:cxn modelId="{6B4D358A-602C-4B5C-949A-6C2B43E8390B}" srcId="{9029F6D7-9172-40FC-8C22-CFBEC7A65FC1}" destId="{E98F0FB2-F328-4945-AACC-6BA81D9D51AC}" srcOrd="2" destOrd="0" parTransId="{341BDA5D-5D37-4479-AE96-672174D9D274}" sibTransId="{C1DB85EF-C57A-4D97-A201-30BD59107F84}"/>
    <dgm:cxn modelId="{8D5487BC-D453-4E35-9AD6-A409753E5640}" srcId="{9029F6D7-9172-40FC-8C22-CFBEC7A65FC1}" destId="{3B4A652A-F5EB-4459-8C98-CE4069A80678}" srcOrd="3" destOrd="0" parTransId="{933567DD-F726-413D-8BC6-88B168DC3C91}" sibTransId="{EB149678-212D-46FD-8819-79D5BBC9A1B7}"/>
    <dgm:cxn modelId="{DAF7E3C3-F029-4B98-BC4E-A49D8FE12288}" srcId="{9029F6D7-9172-40FC-8C22-CFBEC7A65FC1}" destId="{325DCFAD-DF9F-44CA-BA57-61C4BB5DA968}" srcOrd="0" destOrd="0" parTransId="{EFA9B999-5CB9-424C-BDDB-55802E8A1865}" sibTransId="{C8C6EF19-2E3B-4156-9533-DDFAADD4A6C2}"/>
    <dgm:cxn modelId="{9B8C14C9-3F1C-47C8-9D0A-42E6AA813BAB}" type="presOf" srcId="{9029F6D7-9172-40FC-8C22-CFBEC7A65FC1}" destId="{7B553F77-F75D-45CF-8663-7275EAB06406}" srcOrd="0" destOrd="0" presId="urn:microsoft.com/office/officeart/2005/8/layout/vList2"/>
    <dgm:cxn modelId="{A52AE9A4-8717-40FE-A90B-77DC192ACBD4}" type="presParOf" srcId="{7B553F77-F75D-45CF-8663-7275EAB06406}" destId="{187ACC2D-BA4C-425C-AB6D-8AB890144196}" srcOrd="0" destOrd="0" presId="urn:microsoft.com/office/officeart/2005/8/layout/vList2"/>
    <dgm:cxn modelId="{3ADB9A51-D5EB-4A7E-A551-0197D25880A1}" type="presParOf" srcId="{7B553F77-F75D-45CF-8663-7275EAB06406}" destId="{E517B493-79AD-4C0D-976C-204509F7573E}" srcOrd="1" destOrd="0" presId="urn:microsoft.com/office/officeart/2005/8/layout/vList2"/>
    <dgm:cxn modelId="{29848B47-CECD-478A-94FF-9A424FF86D0F}" type="presParOf" srcId="{7B553F77-F75D-45CF-8663-7275EAB06406}" destId="{0B9BB87D-A340-42BC-88E0-8471A578B1F2}" srcOrd="2" destOrd="0" presId="urn:microsoft.com/office/officeart/2005/8/layout/vList2"/>
    <dgm:cxn modelId="{B38B0DF2-2152-4F2F-8184-5A35284EBECE}" type="presParOf" srcId="{7B553F77-F75D-45CF-8663-7275EAB06406}" destId="{0773BD9E-E3B1-4BED-B7A0-74AF822B1C80}" srcOrd="3" destOrd="0" presId="urn:microsoft.com/office/officeart/2005/8/layout/vList2"/>
    <dgm:cxn modelId="{0ABFCE12-06C1-46B5-BE5C-47A5FC8A5208}" type="presParOf" srcId="{7B553F77-F75D-45CF-8663-7275EAB06406}" destId="{18B4047B-D32A-400C-A83D-53C234F4CE66}" srcOrd="4" destOrd="0" presId="urn:microsoft.com/office/officeart/2005/8/layout/vList2"/>
    <dgm:cxn modelId="{D5D78946-5882-4402-9C97-B959896A734E}" type="presParOf" srcId="{7B553F77-F75D-45CF-8663-7275EAB06406}" destId="{FCCBE20D-CD50-44C9-9852-69621E1C714C}" srcOrd="5" destOrd="0" presId="urn:microsoft.com/office/officeart/2005/8/layout/vList2"/>
    <dgm:cxn modelId="{99878562-ED59-4C99-8DD0-62BB459596DB}" type="presParOf" srcId="{7B553F77-F75D-45CF-8663-7275EAB06406}" destId="{40B75BB4-2493-4E94-9260-E419DC21A754}" srcOrd="6" destOrd="0" presId="urn:microsoft.com/office/officeart/2005/8/layout/vList2"/>
    <dgm:cxn modelId="{3F1DBF27-A622-4A39-B5DA-25FF2F2132B5}" type="presParOf" srcId="{7B553F77-F75D-45CF-8663-7275EAB06406}" destId="{17388332-D591-4709-AB6E-CD70F7C91707}" srcOrd="7" destOrd="0" presId="urn:microsoft.com/office/officeart/2005/8/layout/vList2"/>
    <dgm:cxn modelId="{BF7A1D4D-60D3-4E44-87BC-5A83B5488C40}" type="presParOf" srcId="{7B553F77-F75D-45CF-8663-7275EAB06406}" destId="{01CC79E3-9B50-42E2-9B7E-CDE1182F737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F75A4F-C7EC-4B74-94AD-347D9F5E53C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536A4A0-A816-4629-91D2-38C79F729C30}">
      <dgm:prSet/>
      <dgm:spPr/>
      <dgm:t>
        <a:bodyPr/>
        <a:lstStyle/>
        <a:p>
          <a:pPr>
            <a:defRPr cap="all"/>
          </a:pPr>
          <a:r>
            <a:rPr lang="en-US"/>
            <a:t>Transparency</a:t>
          </a:r>
        </a:p>
      </dgm:t>
    </dgm:pt>
    <dgm:pt modelId="{0E3832FA-4B1C-4F58-A5C1-013CB5E336FF}" type="parTrans" cxnId="{C5E9A976-C509-4561-A881-5D23E7D17860}">
      <dgm:prSet/>
      <dgm:spPr/>
      <dgm:t>
        <a:bodyPr/>
        <a:lstStyle/>
        <a:p>
          <a:endParaRPr lang="en-US"/>
        </a:p>
      </dgm:t>
    </dgm:pt>
    <dgm:pt modelId="{6599292E-53DE-42AE-8555-6B9CE0A2BCE8}" type="sibTrans" cxnId="{C5E9A976-C509-4561-A881-5D23E7D17860}">
      <dgm:prSet/>
      <dgm:spPr/>
      <dgm:t>
        <a:bodyPr/>
        <a:lstStyle/>
        <a:p>
          <a:endParaRPr lang="en-US"/>
        </a:p>
      </dgm:t>
    </dgm:pt>
    <dgm:pt modelId="{7C8F752B-DDBD-4ABD-A2EF-639DEB85D941}">
      <dgm:prSet/>
      <dgm:spPr/>
      <dgm:t>
        <a:bodyPr/>
        <a:lstStyle/>
        <a:p>
          <a:pPr>
            <a:defRPr cap="all"/>
          </a:pPr>
          <a:r>
            <a:rPr lang="en-US"/>
            <a:t>Inspection</a:t>
          </a:r>
        </a:p>
      </dgm:t>
    </dgm:pt>
    <dgm:pt modelId="{64D15113-4591-4A10-B17D-2EC5764991AB}" type="parTrans" cxnId="{30452941-657D-4E86-ABFB-160918A36520}">
      <dgm:prSet/>
      <dgm:spPr/>
      <dgm:t>
        <a:bodyPr/>
        <a:lstStyle/>
        <a:p>
          <a:endParaRPr lang="en-US"/>
        </a:p>
      </dgm:t>
    </dgm:pt>
    <dgm:pt modelId="{6CD67203-C29F-4DB9-9556-BF9E684E12F8}" type="sibTrans" cxnId="{30452941-657D-4E86-ABFB-160918A36520}">
      <dgm:prSet/>
      <dgm:spPr/>
      <dgm:t>
        <a:bodyPr/>
        <a:lstStyle/>
        <a:p>
          <a:endParaRPr lang="en-US"/>
        </a:p>
      </dgm:t>
    </dgm:pt>
    <dgm:pt modelId="{6410A93E-5656-4365-A74B-F6C77227082B}">
      <dgm:prSet/>
      <dgm:spPr/>
      <dgm:t>
        <a:bodyPr/>
        <a:lstStyle/>
        <a:p>
          <a:pPr>
            <a:defRPr cap="all"/>
          </a:pPr>
          <a:r>
            <a:rPr lang="en-US"/>
            <a:t>Adaptation</a:t>
          </a:r>
        </a:p>
      </dgm:t>
    </dgm:pt>
    <dgm:pt modelId="{7B1D62A2-B1AE-4CA4-9251-3030A858FE33}" type="parTrans" cxnId="{A3AD6029-726A-489E-A71F-8702A2B46F68}">
      <dgm:prSet/>
      <dgm:spPr/>
      <dgm:t>
        <a:bodyPr/>
        <a:lstStyle/>
        <a:p>
          <a:endParaRPr lang="en-US"/>
        </a:p>
      </dgm:t>
    </dgm:pt>
    <dgm:pt modelId="{B2E7E8C9-8CDC-419F-902C-45771B7BE6CD}" type="sibTrans" cxnId="{A3AD6029-726A-489E-A71F-8702A2B46F68}">
      <dgm:prSet/>
      <dgm:spPr/>
      <dgm:t>
        <a:bodyPr/>
        <a:lstStyle/>
        <a:p>
          <a:endParaRPr lang="en-US"/>
        </a:p>
      </dgm:t>
    </dgm:pt>
    <dgm:pt modelId="{50A1E336-1445-474C-AEF0-E4E688BA1ECA}" type="pres">
      <dgm:prSet presAssocID="{EFF75A4F-C7EC-4B74-94AD-347D9F5E53C6}" presName="root" presStyleCnt="0">
        <dgm:presLayoutVars>
          <dgm:dir/>
          <dgm:resizeHandles val="exact"/>
        </dgm:presLayoutVars>
      </dgm:prSet>
      <dgm:spPr/>
    </dgm:pt>
    <dgm:pt modelId="{408F58A3-7B17-403D-BECD-E1788597CD43}" type="pres">
      <dgm:prSet presAssocID="{1536A4A0-A816-4629-91D2-38C79F729C30}" presName="compNode" presStyleCnt="0"/>
      <dgm:spPr/>
    </dgm:pt>
    <dgm:pt modelId="{E5EE9CE5-BBDA-455A-8039-22A6EA1CF700}" type="pres">
      <dgm:prSet presAssocID="{1536A4A0-A816-4629-91D2-38C79F729C30}" presName="iconBgRect" presStyleLbl="bgShp" presStyleIdx="0" presStyleCnt="3"/>
      <dgm:spPr/>
    </dgm:pt>
    <dgm:pt modelId="{33A52327-3202-4457-84DD-76E8BCD62CEB}" type="pres">
      <dgm:prSet presAssocID="{1536A4A0-A816-4629-91D2-38C79F729C3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6199B856-53F5-46B8-BBFD-40ECB3AB4379}" type="pres">
      <dgm:prSet presAssocID="{1536A4A0-A816-4629-91D2-38C79F729C30}" presName="spaceRect" presStyleCnt="0"/>
      <dgm:spPr/>
    </dgm:pt>
    <dgm:pt modelId="{431234AD-84D6-47ED-A14A-C213C71A4F2F}" type="pres">
      <dgm:prSet presAssocID="{1536A4A0-A816-4629-91D2-38C79F729C30}" presName="textRect" presStyleLbl="revTx" presStyleIdx="0" presStyleCnt="3">
        <dgm:presLayoutVars>
          <dgm:chMax val="1"/>
          <dgm:chPref val="1"/>
        </dgm:presLayoutVars>
      </dgm:prSet>
      <dgm:spPr/>
    </dgm:pt>
    <dgm:pt modelId="{BF6F394B-2AD6-4F3C-83C3-452BD4E3E876}" type="pres">
      <dgm:prSet presAssocID="{6599292E-53DE-42AE-8555-6B9CE0A2BCE8}" presName="sibTrans" presStyleCnt="0"/>
      <dgm:spPr/>
    </dgm:pt>
    <dgm:pt modelId="{A8F08998-5DA9-4700-A2FA-1A3570477E89}" type="pres">
      <dgm:prSet presAssocID="{7C8F752B-DDBD-4ABD-A2EF-639DEB85D941}" presName="compNode" presStyleCnt="0"/>
      <dgm:spPr/>
    </dgm:pt>
    <dgm:pt modelId="{054DD833-B1C3-4259-B6C5-D26E45335C2A}" type="pres">
      <dgm:prSet presAssocID="{7C8F752B-DDBD-4ABD-A2EF-639DEB85D941}" presName="iconBgRect" presStyleLbl="bgShp" presStyleIdx="1" presStyleCnt="3"/>
      <dgm:spPr/>
    </dgm:pt>
    <dgm:pt modelId="{C0525662-3256-400E-B00B-A21E572CC2BD}" type="pres">
      <dgm:prSet presAssocID="{7C8F752B-DDBD-4ABD-A2EF-639DEB85D94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CC82F03D-8B55-451C-B73C-100BD079B6B4}" type="pres">
      <dgm:prSet presAssocID="{7C8F752B-DDBD-4ABD-A2EF-639DEB85D941}" presName="spaceRect" presStyleCnt="0"/>
      <dgm:spPr/>
    </dgm:pt>
    <dgm:pt modelId="{43002930-D71E-44CA-928C-DFFD95276289}" type="pres">
      <dgm:prSet presAssocID="{7C8F752B-DDBD-4ABD-A2EF-639DEB85D941}" presName="textRect" presStyleLbl="revTx" presStyleIdx="1" presStyleCnt="3">
        <dgm:presLayoutVars>
          <dgm:chMax val="1"/>
          <dgm:chPref val="1"/>
        </dgm:presLayoutVars>
      </dgm:prSet>
      <dgm:spPr/>
    </dgm:pt>
    <dgm:pt modelId="{D20F18BB-FD35-482C-B4EE-25ADC5B85A22}" type="pres">
      <dgm:prSet presAssocID="{6CD67203-C29F-4DB9-9556-BF9E684E12F8}" presName="sibTrans" presStyleCnt="0"/>
      <dgm:spPr/>
    </dgm:pt>
    <dgm:pt modelId="{9A3FC083-E263-4D6C-809E-A52410BB9604}" type="pres">
      <dgm:prSet presAssocID="{6410A93E-5656-4365-A74B-F6C77227082B}" presName="compNode" presStyleCnt="0"/>
      <dgm:spPr/>
    </dgm:pt>
    <dgm:pt modelId="{6B2B7413-0A7E-4FAF-8B8B-0A28A72E6D58}" type="pres">
      <dgm:prSet presAssocID="{6410A93E-5656-4365-A74B-F6C77227082B}" presName="iconBgRect" presStyleLbl="bgShp" presStyleIdx="2" presStyleCnt="3"/>
      <dgm:spPr/>
    </dgm:pt>
    <dgm:pt modelId="{9D8AB49A-3CB8-4668-9352-4B95D15C14DF}" type="pres">
      <dgm:prSet presAssocID="{6410A93E-5656-4365-A74B-F6C77227082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16C0CA09-9876-40E7-8DF1-D30D42143368}" type="pres">
      <dgm:prSet presAssocID="{6410A93E-5656-4365-A74B-F6C77227082B}" presName="spaceRect" presStyleCnt="0"/>
      <dgm:spPr/>
    </dgm:pt>
    <dgm:pt modelId="{636BBEF9-87EA-4E30-AAB1-948E26C8EF77}" type="pres">
      <dgm:prSet presAssocID="{6410A93E-5656-4365-A74B-F6C77227082B}" presName="textRect" presStyleLbl="revTx" presStyleIdx="2" presStyleCnt="3">
        <dgm:presLayoutVars>
          <dgm:chMax val="1"/>
          <dgm:chPref val="1"/>
        </dgm:presLayoutVars>
      </dgm:prSet>
      <dgm:spPr/>
    </dgm:pt>
  </dgm:ptLst>
  <dgm:cxnLst>
    <dgm:cxn modelId="{F2F71F1E-6B7D-40F5-889B-80FDDDE2DAA1}" type="presOf" srcId="{EFF75A4F-C7EC-4B74-94AD-347D9F5E53C6}" destId="{50A1E336-1445-474C-AEF0-E4E688BA1ECA}" srcOrd="0" destOrd="0" presId="urn:microsoft.com/office/officeart/2018/5/layout/IconCircleLabelList"/>
    <dgm:cxn modelId="{A3AD6029-726A-489E-A71F-8702A2B46F68}" srcId="{EFF75A4F-C7EC-4B74-94AD-347D9F5E53C6}" destId="{6410A93E-5656-4365-A74B-F6C77227082B}" srcOrd="2" destOrd="0" parTransId="{7B1D62A2-B1AE-4CA4-9251-3030A858FE33}" sibTransId="{B2E7E8C9-8CDC-419F-902C-45771B7BE6CD}"/>
    <dgm:cxn modelId="{30452941-657D-4E86-ABFB-160918A36520}" srcId="{EFF75A4F-C7EC-4B74-94AD-347D9F5E53C6}" destId="{7C8F752B-DDBD-4ABD-A2EF-639DEB85D941}" srcOrd="1" destOrd="0" parTransId="{64D15113-4591-4A10-B17D-2EC5764991AB}" sibTransId="{6CD67203-C29F-4DB9-9556-BF9E684E12F8}"/>
    <dgm:cxn modelId="{C5E9A976-C509-4561-A881-5D23E7D17860}" srcId="{EFF75A4F-C7EC-4B74-94AD-347D9F5E53C6}" destId="{1536A4A0-A816-4629-91D2-38C79F729C30}" srcOrd="0" destOrd="0" parTransId="{0E3832FA-4B1C-4F58-A5C1-013CB5E336FF}" sibTransId="{6599292E-53DE-42AE-8555-6B9CE0A2BCE8}"/>
    <dgm:cxn modelId="{E06E3185-C2FC-4906-A923-ACEB6750A4A5}" type="presOf" srcId="{6410A93E-5656-4365-A74B-F6C77227082B}" destId="{636BBEF9-87EA-4E30-AAB1-948E26C8EF77}" srcOrd="0" destOrd="0" presId="urn:microsoft.com/office/officeart/2018/5/layout/IconCircleLabelList"/>
    <dgm:cxn modelId="{3EDD229A-8013-4349-9B2B-51DCAC970662}" type="presOf" srcId="{7C8F752B-DDBD-4ABD-A2EF-639DEB85D941}" destId="{43002930-D71E-44CA-928C-DFFD95276289}" srcOrd="0" destOrd="0" presId="urn:microsoft.com/office/officeart/2018/5/layout/IconCircleLabelList"/>
    <dgm:cxn modelId="{3D4375DD-D543-4D65-A673-81D7264612EF}" type="presOf" srcId="{1536A4A0-A816-4629-91D2-38C79F729C30}" destId="{431234AD-84D6-47ED-A14A-C213C71A4F2F}" srcOrd="0" destOrd="0" presId="urn:microsoft.com/office/officeart/2018/5/layout/IconCircleLabelList"/>
    <dgm:cxn modelId="{A7D782DB-E12A-44BE-8AF4-981B7C1FCDC4}" type="presParOf" srcId="{50A1E336-1445-474C-AEF0-E4E688BA1ECA}" destId="{408F58A3-7B17-403D-BECD-E1788597CD43}" srcOrd="0" destOrd="0" presId="urn:microsoft.com/office/officeart/2018/5/layout/IconCircleLabelList"/>
    <dgm:cxn modelId="{BB0AC67D-01AC-4D2A-8ED0-F7EEE6F10309}" type="presParOf" srcId="{408F58A3-7B17-403D-BECD-E1788597CD43}" destId="{E5EE9CE5-BBDA-455A-8039-22A6EA1CF700}" srcOrd="0" destOrd="0" presId="urn:microsoft.com/office/officeart/2018/5/layout/IconCircleLabelList"/>
    <dgm:cxn modelId="{0D989B0D-7ACF-4F67-A4F8-5D605834D2FE}" type="presParOf" srcId="{408F58A3-7B17-403D-BECD-E1788597CD43}" destId="{33A52327-3202-4457-84DD-76E8BCD62CEB}" srcOrd="1" destOrd="0" presId="urn:microsoft.com/office/officeart/2018/5/layout/IconCircleLabelList"/>
    <dgm:cxn modelId="{D73CBA96-7E8B-4782-8E70-091179FF3FFD}" type="presParOf" srcId="{408F58A3-7B17-403D-BECD-E1788597CD43}" destId="{6199B856-53F5-46B8-BBFD-40ECB3AB4379}" srcOrd="2" destOrd="0" presId="urn:microsoft.com/office/officeart/2018/5/layout/IconCircleLabelList"/>
    <dgm:cxn modelId="{C7482510-4A8D-4D24-8983-C388795360D6}" type="presParOf" srcId="{408F58A3-7B17-403D-BECD-E1788597CD43}" destId="{431234AD-84D6-47ED-A14A-C213C71A4F2F}" srcOrd="3" destOrd="0" presId="urn:microsoft.com/office/officeart/2018/5/layout/IconCircleLabelList"/>
    <dgm:cxn modelId="{474F817E-ABC0-4ED5-BEAC-EBB98DD27A9E}" type="presParOf" srcId="{50A1E336-1445-474C-AEF0-E4E688BA1ECA}" destId="{BF6F394B-2AD6-4F3C-83C3-452BD4E3E876}" srcOrd="1" destOrd="0" presId="urn:microsoft.com/office/officeart/2018/5/layout/IconCircleLabelList"/>
    <dgm:cxn modelId="{32EDE41E-A2AE-47BC-84F1-021982CFAF43}" type="presParOf" srcId="{50A1E336-1445-474C-AEF0-E4E688BA1ECA}" destId="{A8F08998-5DA9-4700-A2FA-1A3570477E89}" srcOrd="2" destOrd="0" presId="urn:microsoft.com/office/officeart/2018/5/layout/IconCircleLabelList"/>
    <dgm:cxn modelId="{9FF4E1F6-8DF2-4936-BF63-EA9B596B2C31}" type="presParOf" srcId="{A8F08998-5DA9-4700-A2FA-1A3570477E89}" destId="{054DD833-B1C3-4259-B6C5-D26E45335C2A}" srcOrd="0" destOrd="0" presId="urn:microsoft.com/office/officeart/2018/5/layout/IconCircleLabelList"/>
    <dgm:cxn modelId="{AC2DB3C5-215C-4465-B9D4-ED67F3FDED44}" type="presParOf" srcId="{A8F08998-5DA9-4700-A2FA-1A3570477E89}" destId="{C0525662-3256-400E-B00B-A21E572CC2BD}" srcOrd="1" destOrd="0" presId="urn:microsoft.com/office/officeart/2018/5/layout/IconCircleLabelList"/>
    <dgm:cxn modelId="{64E0342A-A0E5-4AA8-9D35-CE6E97E4BA51}" type="presParOf" srcId="{A8F08998-5DA9-4700-A2FA-1A3570477E89}" destId="{CC82F03D-8B55-451C-B73C-100BD079B6B4}" srcOrd="2" destOrd="0" presId="urn:microsoft.com/office/officeart/2018/5/layout/IconCircleLabelList"/>
    <dgm:cxn modelId="{B43173C8-C699-454F-B8A1-5FEE4D05C7C6}" type="presParOf" srcId="{A8F08998-5DA9-4700-A2FA-1A3570477E89}" destId="{43002930-D71E-44CA-928C-DFFD95276289}" srcOrd="3" destOrd="0" presId="urn:microsoft.com/office/officeart/2018/5/layout/IconCircleLabelList"/>
    <dgm:cxn modelId="{DD0C170E-6450-4D21-B12F-F196546BCCB3}" type="presParOf" srcId="{50A1E336-1445-474C-AEF0-E4E688BA1ECA}" destId="{D20F18BB-FD35-482C-B4EE-25ADC5B85A22}" srcOrd="3" destOrd="0" presId="urn:microsoft.com/office/officeart/2018/5/layout/IconCircleLabelList"/>
    <dgm:cxn modelId="{9FD0F202-D8FB-45A1-B6ED-8936078CA34B}" type="presParOf" srcId="{50A1E336-1445-474C-AEF0-E4E688BA1ECA}" destId="{9A3FC083-E263-4D6C-809E-A52410BB9604}" srcOrd="4" destOrd="0" presId="urn:microsoft.com/office/officeart/2018/5/layout/IconCircleLabelList"/>
    <dgm:cxn modelId="{A6E3E66F-4C5D-4399-84E6-1E6D944F6836}" type="presParOf" srcId="{9A3FC083-E263-4D6C-809E-A52410BB9604}" destId="{6B2B7413-0A7E-4FAF-8B8B-0A28A72E6D58}" srcOrd="0" destOrd="0" presId="urn:microsoft.com/office/officeart/2018/5/layout/IconCircleLabelList"/>
    <dgm:cxn modelId="{80101B5B-5D5F-4472-B5D5-6A865D5DA83D}" type="presParOf" srcId="{9A3FC083-E263-4D6C-809E-A52410BB9604}" destId="{9D8AB49A-3CB8-4668-9352-4B95D15C14DF}" srcOrd="1" destOrd="0" presId="urn:microsoft.com/office/officeart/2018/5/layout/IconCircleLabelList"/>
    <dgm:cxn modelId="{5D8BF5AC-C103-46CE-9C0C-ED89A9C8855D}" type="presParOf" srcId="{9A3FC083-E263-4D6C-809E-A52410BB9604}" destId="{16C0CA09-9876-40E7-8DF1-D30D42143368}" srcOrd="2" destOrd="0" presId="urn:microsoft.com/office/officeart/2018/5/layout/IconCircleLabelList"/>
    <dgm:cxn modelId="{24CDCD3C-2589-4E8C-A2EC-9D668E97DA29}" type="presParOf" srcId="{9A3FC083-E263-4D6C-809E-A52410BB9604}" destId="{636BBEF9-87EA-4E30-AAB1-948E26C8EF7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C8737A-E975-489A-A3B7-44487AB3FFBD}"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8F9F8478-4447-4B97-9688-430F24B93D45}">
      <dgm:prSet/>
      <dgm:spPr/>
      <dgm:t>
        <a:bodyPr/>
        <a:lstStyle/>
        <a:p>
          <a:r>
            <a:rPr lang="en-US"/>
            <a:t>Courage</a:t>
          </a:r>
        </a:p>
      </dgm:t>
    </dgm:pt>
    <dgm:pt modelId="{D7A404BA-CABB-49EC-92BB-2ACCD08FBFEF}" type="parTrans" cxnId="{0AFC33A1-B296-451B-B380-3EE3396C5064}">
      <dgm:prSet/>
      <dgm:spPr/>
      <dgm:t>
        <a:bodyPr/>
        <a:lstStyle/>
        <a:p>
          <a:endParaRPr lang="en-US"/>
        </a:p>
      </dgm:t>
    </dgm:pt>
    <dgm:pt modelId="{AFED655E-6FCC-4C90-B0CF-F200634271CF}" type="sibTrans" cxnId="{0AFC33A1-B296-451B-B380-3EE3396C5064}">
      <dgm:prSet/>
      <dgm:spPr/>
      <dgm:t>
        <a:bodyPr/>
        <a:lstStyle/>
        <a:p>
          <a:endParaRPr lang="en-US"/>
        </a:p>
      </dgm:t>
    </dgm:pt>
    <dgm:pt modelId="{505BA9A2-B340-4545-BC99-83CB2D880E56}">
      <dgm:prSet/>
      <dgm:spPr/>
      <dgm:t>
        <a:bodyPr/>
        <a:lstStyle/>
        <a:p>
          <a:r>
            <a:rPr lang="en-US"/>
            <a:t>Focus</a:t>
          </a:r>
        </a:p>
      </dgm:t>
    </dgm:pt>
    <dgm:pt modelId="{675E007E-4F75-4D41-AC8D-1140A098D540}" type="parTrans" cxnId="{CDA8C3FF-8AAD-4062-B746-5B99DEF28E5A}">
      <dgm:prSet/>
      <dgm:spPr/>
      <dgm:t>
        <a:bodyPr/>
        <a:lstStyle/>
        <a:p>
          <a:endParaRPr lang="en-US"/>
        </a:p>
      </dgm:t>
    </dgm:pt>
    <dgm:pt modelId="{3D6FC0F7-5F2B-4086-8A27-6FD902380C88}" type="sibTrans" cxnId="{CDA8C3FF-8AAD-4062-B746-5B99DEF28E5A}">
      <dgm:prSet/>
      <dgm:spPr/>
      <dgm:t>
        <a:bodyPr/>
        <a:lstStyle/>
        <a:p>
          <a:endParaRPr lang="en-US"/>
        </a:p>
      </dgm:t>
    </dgm:pt>
    <dgm:pt modelId="{BBFBCEC4-1873-4114-9199-CC4FAD206240}">
      <dgm:prSet/>
      <dgm:spPr/>
      <dgm:t>
        <a:bodyPr/>
        <a:lstStyle/>
        <a:p>
          <a:r>
            <a:rPr lang="en-US"/>
            <a:t>Commitment </a:t>
          </a:r>
        </a:p>
      </dgm:t>
    </dgm:pt>
    <dgm:pt modelId="{5167EBCD-68D5-453E-87E5-07A168559B85}" type="parTrans" cxnId="{11CD7D55-EB4E-4119-B854-28B28800C2D6}">
      <dgm:prSet/>
      <dgm:spPr/>
      <dgm:t>
        <a:bodyPr/>
        <a:lstStyle/>
        <a:p>
          <a:endParaRPr lang="en-US"/>
        </a:p>
      </dgm:t>
    </dgm:pt>
    <dgm:pt modelId="{C36058A3-0862-466F-8414-4E818E6FD53C}" type="sibTrans" cxnId="{11CD7D55-EB4E-4119-B854-28B28800C2D6}">
      <dgm:prSet/>
      <dgm:spPr/>
      <dgm:t>
        <a:bodyPr/>
        <a:lstStyle/>
        <a:p>
          <a:endParaRPr lang="en-US"/>
        </a:p>
      </dgm:t>
    </dgm:pt>
    <dgm:pt modelId="{25AB8FBE-B1C0-40F7-B49D-6E02EAB93424}">
      <dgm:prSet/>
      <dgm:spPr/>
      <dgm:t>
        <a:bodyPr/>
        <a:lstStyle/>
        <a:p>
          <a:r>
            <a:rPr lang="en-US"/>
            <a:t>Respect </a:t>
          </a:r>
        </a:p>
      </dgm:t>
    </dgm:pt>
    <dgm:pt modelId="{F8309B6B-5F0D-48BD-8EDC-DB2016825E1C}" type="parTrans" cxnId="{82A598CA-008A-4051-8E0D-F71F1B99A58E}">
      <dgm:prSet/>
      <dgm:spPr/>
      <dgm:t>
        <a:bodyPr/>
        <a:lstStyle/>
        <a:p>
          <a:endParaRPr lang="en-US"/>
        </a:p>
      </dgm:t>
    </dgm:pt>
    <dgm:pt modelId="{5A2A42E6-ED23-41E6-9377-03464E27B2C7}" type="sibTrans" cxnId="{82A598CA-008A-4051-8E0D-F71F1B99A58E}">
      <dgm:prSet/>
      <dgm:spPr/>
      <dgm:t>
        <a:bodyPr/>
        <a:lstStyle/>
        <a:p>
          <a:endParaRPr lang="en-US"/>
        </a:p>
      </dgm:t>
    </dgm:pt>
    <dgm:pt modelId="{DA6E58C9-C942-454E-8B76-F5BE08BA9CC6}">
      <dgm:prSet/>
      <dgm:spPr/>
      <dgm:t>
        <a:bodyPr/>
        <a:lstStyle/>
        <a:p>
          <a:r>
            <a:rPr lang="en-US"/>
            <a:t>Openness</a:t>
          </a:r>
        </a:p>
      </dgm:t>
    </dgm:pt>
    <dgm:pt modelId="{545A3EBF-F1D2-4EE4-A3EE-46A793AAF336}" type="parTrans" cxnId="{EBEFB37E-B8C9-400F-ACEA-F0A15F12FA41}">
      <dgm:prSet/>
      <dgm:spPr/>
      <dgm:t>
        <a:bodyPr/>
        <a:lstStyle/>
        <a:p>
          <a:endParaRPr lang="en-US"/>
        </a:p>
      </dgm:t>
    </dgm:pt>
    <dgm:pt modelId="{5CF9AAA1-EBD3-4E43-97CF-79EAB8CC626F}" type="sibTrans" cxnId="{EBEFB37E-B8C9-400F-ACEA-F0A15F12FA41}">
      <dgm:prSet/>
      <dgm:spPr/>
      <dgm:t>
        <a:bodyPr/>
        <a:lstStyle/>
        <a:p>
          <a:endParaRPr lang="en-US"/>
        </a:p>
      </dgm:t>
    </dgm:pt>
    <dgm:pt modelId="{C414DE07-D36B-48B8-A20D-B13EB644AD57}" type="pres">
      <dgm:prSet presAssocID="{82C8737A-E975-489A-A3B7-44487AB3FFBD}" presName="linear" presStyleCnt="0">
        <dgm:presLayoutVars>
          <dgm:dir/>
          <dgm:animLvl val="lvl"/>
          <dgm:resizeHandles val="exact"/>
        </dgm:presLayoutVars>
      </dgm:prSet>
      <dgm:spPr/>
    </dgm:pt>
    <dgm:pt modelId="{FF6849AB-1EC5-4153-8D94-B911C3DA1E42}" type="pres">
      <dgm:prSet presAssocID="{8F9F8478-4447-4B97-9688-430F24B93D45}" presName="parentLin" presStyleCnt="0"/>
      <dgm:spPr/>
    </dgm:pt>
    <dgm:pt modelId="{2DF58E45-D00E-45D1-80D1-E442DF7354B4}" type="pres">
      <dgm:prSet presAssocID="{8F9F8478-4447-4B97-9688-430F24B93D45}" presName="parentLeftMargin" presStyleLbl="node1" presStyleIdx="0" presStyleCnt="5"/>
      <dgm:spPr/>
    </dgm:pt>
    <dgm:pt modelId="{4AC18930-ADAA-47DF-9CB0-37BD26021339}" type="pres">
      <dgm:prSet presAssocID="{8F9F8478-4447-4B97-9688-430F24B93D45}" presName="parentText" presStyleLbl="node1" presStyleIdx="0" presStyleCnt="5">
        <dgm:presLayoutVars>
          <dgm:chMax val="0"/>
          <dgm:bulletEnabled val="1"/>
        </dgm:presLayoutVars>
      </dgm:prSet>
      <dgm:spPr/>
    </dgm:pt>
    <dgm:pt modelId="{DDD7F026-A516-42C8-9E6C-48533BCDB912}" type="pres">
      <dgm:prSet presAssocID="{8F9F8478-4447-4B97-9688-430F24B93D45}" presName="negativeSpace" presStyleCnt="0"/>
      <dgm:spPr/>
    </dgm:pt>
    <dgm:pt modelId="{B30428DF-AD09-4C60-B2DE-7EB34D90E312}" type="pres">
      <dgm:prSet presAssocID="{8F9F8478-4447-4B97-9688-430F24B93D45}" presName="childText" presStyleLbl="conFgAcc1" presStyleIdx="0" presStyleCnt="5">
        <dgm:presLayoutVars>
          <dgm:bulletEnabled val="1"/>
        </dgm:presLayoutVars>
      </dgm:prSet>
      <dgm:spPr/>
    </dgm:pt>
    <dgm:pt modelId="{A8DA21D7-A420-4704-A2A9-A979934AB695}" type="pres">
      <dgm:prSet presAssocID="{AFED655E-6FCC-4C90-B0CF-F200634271CF}" presName="spaceBetweenRectangles" presStyleCnt="0"/>
      <dgm:spPr/>
    </dgm:pt>
    <dgm:pt modelId="{8FE98E69-360D-4F2F-9BB9-1F75C1CDC70E}" type="pres">
      <dgm:prSet presAssocID="{505BA9A2-B340-4545-BC99-83CB2D880E56}" presName="parentLin" presStyleCnt="0"/>
      <dgm:spPr/>
    </dgm:pt>
    <dgm:pt modelId="{56DFCAE3-00EF-442E-843A-D253DB3CDC4B}" type="pres">
      <dgm:prSet presAssocID="{505BA9A2-B340-4545-BC99-83CB2D880E56}" presName="parentLeftMargin" presStyleLbl="node1" presStyleIdx="0" presStyleCnt="5"/>
      <dgm:spPr/>
    </dgm:pt>
    <dgm:pt modelId="{2022E71B-8432-4A16-A321-5EA8BDC124B2}" type="pres">
      <dgm:prSet presAssocID="{505BA9A2-B340-4545-BC99-83CB2D880E56}" presName="parentText" presStyleLbl="node1" presStyleIdx="1" presStyleCnt="5">
        <dgm:presLayoutVars>
          <dgm:chMax val="0"/>
          <dgm:bulletEnabled val="1"/>
        </dgm:presLayoutVars>
      </dgm:prSet>
      <dgm:spPr/>
    </dgm:pt>
    <dgm:pt modelId="{E591EA02-F38E-4FC4-AC42-4BF699E421AC}" type="pres">
      <dgm:prSet presAssocID="{505BA9A2-B340-4545-BC99-83CB2D880E56}" presName="negativeSpace" presStyleCnt="0"/>
      <dgm:spPr/>
    </dgm:pt>
    <dgm:pt modelId="{0800E81D-718F-49BA-8118-67ED6219CDA9}" type="pres">
      <dgm:prSet presAssocID="{505BA9A2-B340-4545-BC99-83CB2D880E56}" presName="childText" presStyleLbl="conFgAcc1" presStyleIdx="1" presStyleCnt="5">
        <dgm:presLayoutVars>
          <dgm:bulletEnabled val="1"/>
        </dgm:presLayoutVars>
      </dgm:prSet>
      <dgm:spPr/>
    </dgm:pt>
    <dgm:pt modelId="{F95F1094-71C2-44F5-9E02-12C0E46A36A9}" type="pres">
      <dgm:prSet presAssocID="{3D6FC0F7-5F2B-4086-8A27-6FD902380C88}" presName="spaceBetweenRectangles" presStyleCnt="0"/>
      <dgm:spPr/>
    </dgm:pt>
    <dgm:pt modelId="{7E57858E-935D-4525-9821-7F6A7275FF3E}" type="pres">
      <dgm:prSet presAssocID="{BBFBCEC4-1873-4114-9199-CC4FAD206240}" presName="parentLin" presStyleCnt="0"/>
      <dgm:spPr/>
    </dgm:pt>
    <dgm:pt modelId="{AEFB1802-B911-4928-8EB5-0C1EC0285344}" type="pres">
      <dgm:prSet presAssocID="{BBFBCEC4-1873-4114-9199-CC4FAD206240}" presName="parentLeftMargin" presStyleLbl="node1" presStyleIdx="1" presStyleCnt="5"/>
      <dgm:spPr/>
    </dgm:pt>
    <dgm:pt modelId="{5BE589FF-01DD-4ACA-AA4A-F043DADF1146}" type="pres">
      <dgm:prSet presAssocID="{BBFBCEC4-1873-4114-9199-CC4FAD206240}" presName="parentText" presStyleLbl="node1" presStyleIdx="2" presStyleCnt="5">
        <dgm:presLayoutVars>
          <dgm:chMax val="0"/>
          <dgm:bulletEnabled val="1"/>
        </dgm:presLayoutVars>
      </dgm:prSet>
      <dgm:spPr/>
    </dgm:pt>
    <dgm:pt modelId="{EE9AFDCE-1A36-405E-8818-4307B8C150FC}" type="pres">
      <dgm:prSet presAssocID="{BBFBCEC4-1873-4114-9199-CC4FAD206240}" presName="negativeSpace" presStyleCnt="0"/>
      <dgm:spPr/>
    </dgm:pt>
    <dgm:pt modelId="{23B5D910-FB3C-4EBC-8495-1136AF9DEE4A}" type="pres">
      <dgm:prSet presAssocID="{BBFBCEC4-1873-4114-9199-CC4FAD206240}" presName="childText" presStyleLbl="conFgAcc1" presStyleIdx="2" presStyleCnt="5">
        <dgm:presLayoutVars>
          <dgm:bulletEnabled val="1"/>
        </dgm:presLayoutVars>
      </dgm:prSet>
      <dgm:spPr/>
    </dgm:pt>
    <dgm:pt modelId="{B93D6AD6-C7D6-4E42-BB1F-BBDF2A7670E2}" type="pres">
      <dgm:prSet presAssocID="{C36058A3-0862-466F-8414-4E818E6FD53C}" presName="spaceBetweenRectangles" presStyleCnt="0"/>
      <dgm:spPr/>
    </dgm:pt>
    <dgm:pt modelId="{8F357EA1-7C77-4DA5-8F38-7F82F41514D2}" type="pres">
      <dgm:prSet presAssocID="{25AB8FBE-B1C0-40F7-B49D-6E02EAB93424}" presName="parentLin" presStyleCnt="0"/>
      <dgm:spPr/>
    </dgm:pt>
    <dgm:pt modelId="{E1339AEE-FE1D-42B4-B7E0-467BCC61C5C5}" type="pres">
      <dgm:prSet presAssocID="{25AB8FBE-B1C0-40F7-B49D-6E02EAB93424}" presName="parentLeftMargin" presStyleLbl="node1" presStyleIdx="2" presStyleCnt="5"/>
      <dgm:spPr/>
    </dgm:pt>
    <dgm:pt modelId="{776AC2F4-6F51-4E1C-89ED-B0ECFC460C89}" type="pres">
      <dgm:prSet presAssocID="{25AB8FBE-B1C0-40F7-B49D-6E02EAB93424}" presName="parentText" presStyleLbl="node1" presStyleIdx="3" presStyleCnt="5">
        <dgm:presLayoutVars>
          <dgm:chMax val="0"/>
          <dgm:bulletEnabled val="1"/>
        </dgm:presLayoutVars>
      </dgm:prSet>
      <dgm:spPr/>
    </dgm:pt>
    <dgm:pt modelId="{49ED6B0E-DBCD-49D9-8656-FF0F2A4C2BE8}" type="pres">
      <dgm:prSet presAssocID="{25AB8FBE-B1C0-40F7-B49D-6E02EAB93424}" presName="negativeSpace" presStyleCnt="0"/>
      <dgm:spPr/>
    </dgm:pt>
    <dgm:pt modelId="{3237DC83-2C5B-4C4F-B1EB-40B80E60075B}" type="pres">
      <dgm:prSet presAssocID="{25AB8FBE-B1C0-40F7-B49D-6E02EAB93424}" presName="childText" presStyleLbl="conFgAcc1" presStyleIdx="3" presStyleCnt="5">
        <dgm:presLayoutVars>
          <dgm:bulletEnabled val="1"/>
        </dgm:presLayoutVars>
      </dgm:prSet>
      <dgm:spPr/>
    </dgm:pt>
    <dgm:pt modelId="{013E551A-D9D6-473F-BB2C-AB5C5F5B2DB0}" type="pres">
      <dgm:prSet presAssocID="{5A2A42E6-ED23-41E6-9377-03464E27B2C7}" presName="spaceBetweenRectangles" presStyleCnt="0"/>
      <dgm:spPr/>
    </dgm:pt>
    <dgm:pt modelId="{D4FDAB0F-B354-4520-BD91-F9F08DB9B455}" type="pres">
      <dgm:prSet presAssocID="{DA6E58C9-C942-454E-8B76-F5BE08BA9CC6}" presName="parentLin" presStyleCnt="0"/>
      <dgm:spPr/>
    </dgm:pt>
    <dgm:pt modelId="{E1A0B2B8-026F-41DA-8A8E-F483C13C8C61}" type="pres">
      <dgm:prSet presAssocID="{DA6E58C9-C942-454E-8B76-F5BE08BA9CC6}" presName="parentLeftMargin" presStyleLbl="node1" presStyleIdx="3" presStyleCnt="5"/>
      <dgm:spPr/>
    </dgm:pt>
    <dgm:pt modelId="{3772BCD0-E3F8-4D56-AAAB-948B373B26F2}" type="pres">
      <dgm:prSet presAssocID="{DA6E58C9-C942-454E-8B76-F5BE08BA9CC6}" presName="parentText" presStyleLbl="node1" presStyleIdx="4" presStyleCnt="5">
        <dgm:presLayoutVars>
          <dgm:chMax val="0"/>
          <dgm:bulletEnabled val="1"/>
        </dgm:presLayoutVars>
      </dgm:prSet>
      <dgm:spPr/>
    </dgm:pt>
    <dgm:pt modelId="{AF7B8BE5-37AB-4B12-992F-1F704FDDE9DA}" type="pres">
      <dgm:prSet presAssocID="{DA6E58C9-C942-454E-8B76-F5BE08BA9CC6}" presName="negativeSpace" presStyleCnt="0"/>
      <dgm:spPr/>
    </dgm:pt>
    <dgm:pt modelId="{82AC1B5D-278E-4CD3-AB1C-B17BEF8BFFC0}" type="pres">
      <dgm:prSet presAssocID="{DA6E58C9-C942-454E-8B76-F5BE08BA9CC6}" presName="childText" presStyleLbl="conFgAcc1" presStyleIdx="4" presStyleCnt="5">
        <dgm:presLayoutVars>
          <dgm:bulletEnabled val="1"/>
        </dgm:presLayoutVars>
      </dgm:prSet>
      <dgm:spPr/>
    </dgm:pt>
  </dgm:ptLst>
  <dgm:cxnLst>
    <dgm:cxn modelId="{BA237C3A-0C9F-4658-AC1B-9F7A4800CF70}" type="presOf" srcId="{DA6E58C9-C942-454E-8B76-F5BE08BA9CC6}" destId="{E1A0B2B8-026F-41DA-8A8E-F483C13C8C61}" srcOrd="0" destOrd="0" presId="urn:microsoft.com/office/officeart/2005/8/layout/list1"/>
    <dgm:cxn modelId="{2C9FDE41-148B-46F8-A72F-1B4A221ADE04}" type="presOf" srcId="{25AB8FBE-B1C0-40F7-B49D-6E02EAB93424}" destId="{E1339AEE-FE1D-42B4-B7E0-467BCC61C5C5}" srcOrd="0" destOrd="0" presId="urn:microsoft.com/office/officeart/2005/8/layout/list1"/>
    <dgm:cxn modelId="{9FACB563-56BC-4DB2-BC33-AED2F15215A0}" type="presOf" srcId="{82C8737A-E975-489A-A3B7-44487AB3FFBD}" destId="{C414DE07-D36B-48B8-A20D-B13EB644AD57}" srcOrd="0" destOrd="0" presId="urn:microsoft.com/office/officeart/2005/8/layout/list1"/>
    <dgm:cxn modelId="{EA57FD65-071B-4AA3-A993-289310D55798}" type="presOf" srcId="{505BA9A2-B340-4545-BC99-83CB2D880E56}" destId="{2022E71B-8432-4A16-A321-5EA8BDC124B2}" srcOrd="1" destOrd="0" presId="urn:microsoft.com/office/officeart/2005/8/layout/list1"/>
    <dgm:cxn modelId="{E8D46B49-C83A-4EB9-87C3-7891CE11213C}" type="presOf" srcId="{BBFBCEC4-1873-4114-9199-CC4FAD206240}" destId="{5BE589FF-01DD-4ACA-AA4A-F043DADF1146}" srcOrd="1" destOrd="0" presId="urn:microsoft.com/office/officeart/2005/8/layout/list1"/>
    <dgm:cxn modelId="{3013B671-AC1E-4F52-8B98-282A71228715}" type="presOf" srcId="{25AB8FBE-B1C0-40F7-B49D-6E02EAB93424}" destId="{776AC2F4-6F51-4E1C-89ED-B0ECFC460C89}" srcOrd="1" destOrd="0" presId="urn:microsoft.com/office/officeart/2005/8/layout/list1"/>
    <dgm:cxn modelId="{11CD7D55-EB4E-4119-B854-28B28800C2D6}" srcId="{82C8737A-E975-489A-A3B7-44487AB3FFBD}" destId="{BBFBCEC4-1873-4114-9199-CC4FAD206240}" srcOrd="2" destOrd="0" parTransId="{5167EBCD-68D5-453E-87E5-07A168559B85}" sibTransId="{C36058A3-0862-466F-8414-4E818E6FD53C}"/>
    <dgm:cxn modelId="{313A5158-CAD8-4FB7-A6B0-A0C9698B160A}" type="presOf" srcId="{505BA9A2-B340-4545-BC99-83CB2D880E56}" destId="{56DFCAE3-00EF-442E-843A-D253DB3CDC4B}" srcOrd="0" destOrd="0" presId="urn:microsoft.com/office/officeart/2005/8/layout/list1"/>
    <dgm:cxn modelId="{EBEFB37E-B8C9-400F-ACEA-F0A15F12FA41}" srcId="{82C8737A-E975-489A-A3B7-44487AB3FFBD}" destId="{DA6E58C9-C942-454E-8B76-F5BE08BA9CC6}" srcOrd="4" destOrd="0" parTransId="{545A3EBF-F1D2-4EE4-A3EE-46A793AAF336}" sibTransId="{5CF9AAA1-EBD3-4E43-97CF-79EAB8CC626F}"/>
    <dgm:cxn modelId="{0AFC33A1-B296-451B-B380-3EE3396C5064}" srcId="{82C8737A-E975-489A-A3B7-44487AB3FFBD}" destId="{8F9F8478-4447-4B97-9688-430F24B93D45}" srcOrd="0" destOrd="0" parTransId="{D7A404BA-CABB-49EC-92BB-2ACCD08FBFEF}" sibTransId="{AFED655E-6FCC-4C90-B0CF-F200634271CF}"/>
    <dgm:cxn modelId="{82A598CA-008A-4051-8E0D-F71F1B99A58E}" srcId="{82C8737A-E975-489A-A3B7-44487AB3FFBD}" destId="{25AB8FBE-B1C0-40F7-B49D-6E02EAB93424}" srcOrd="3" destOrd="0" parTransId="{F8309B6B-5F0D-48BD-8EDC-DB2016825E1C}" sibTransId="{5A2A42E6-ED23-41E6-9377-03464E27B2C7}"/>
    <dgm:cxn modelId="{5F6ABFCA-E43B-4392-B646-4FA0F377701F}" type="presOf" srcId="{BBFBCEC4-1873-4114-9199-CC4FAD206240}" destId="{AEFB1802-B911-4928-8EB5-0C1EC0285344}" srcOrd="0" destOrd="0" presId="urn:microsoft.com/office/officeart/2005/8/layout/list1"/>
    <dgm:cxn modelId="{4A5968CD-60AE-4C9F-8D94-9EAE5783544B}" type="presOf" srcId="{DA6E58C9-C942-454E-8B76-F5BE08BA9CC6}" destId="{3772BCD0-E3F8-4D56-AAAB-948B373B26F2}" srcOrd="1" destOrd="0" presId="urn:microsoft.com/office/officeart/2005/8/layout/list1"/>
    <dgm:cxn modelId="{3AD645D4-FA24-411E-879D-7C0A26CB5FF0}" type="presOf" srcId="{8F9F8478-4447-4B97-9688-430F24B93D45}" destId="{2DF58E45-D00E-45D1-80D1-E442DF7354B4}" srcOrd="0" destOrd="0" presId="urn:microsoft.com/office/officeart/2005/8/layout/list1"/>
    <dgm:cxn modelId="{EF7CCDDC-B088-4544-8D86-A45D4803E871}" type="presOf" srcId="{8F9F8478-4447-4B97-9688-430F24B93D45}" destId="{4AC18930-ADAA-47DF-9CB0-37BD26021339}" srcOrd="1" destOrd="0" presId="urn:microsoft.com/office/officeart/2005/8/layout/list1"/>
    <dgm:cxn modelId="{CDA8C3FF-8AAD-4062-B746-5B99DEF28E5A}" srcId="{82C8737A-E975-489A-A3B7-44487AB3FFBD}" destId="{505BA9A2-B340-4545-BC99-83CB2D880E56}" srcOrd="1" destOrd="0" parTransId="{675E007E-4F75-4D41-AC8D-1140A098D540}" sibTransId="{3D6FC0F7-5F2B-4086-8A27-6FD902380C88}"/>
    <dgm:cxn modelId="{F6528395-180D-4DF9-BD30-382207D7AEB0}" type="presParOf" srcId="{C414DE07-D36B-48B8-A20D-B13EB644AD57}" destId="{FF6849AB-1EC5-4153-8D94-B911C3DA1E42}" srcOrd="0" destOrd="0" presId="urn:microsoft.com/office/officeart/2005/8/layout/list1"/>
    <dgm:cxn modelId="{808D432E-5920-4557-80EF-23736FA66536}" type="presParOf" srcId="{FF6849AB-1EC5-4153-8D94-B911C3DA1E42}" destId="{2DF58E45-D00E-45D1-80D1-E442DF7354B4}" srcOrd="0" destOrd="0" presId="urn:microsoft.com/office/officeart/2005/8/layout/list1"/>
    <dgm:cxn modelId="{472DD9A8-5B14-48BE-B057-DBBFC7168DE7}" type="presParOf" srcId="{FF6849AB-1EC5-4153-8D94-B911C3DA1E42}" destId="{4AC18930-ADAA-47DF-9CB0-37BD26021339}" srcOrd="1" destOrd="0" presId="urn:microsoft.com/office/officeart/2005/8/layout/list1"/>
    <dgm:cxn modelId="{91477B95-937B-43F1-A545-1E9EC76037DC}" type="presParOf" srcId="{C414DE07-D36B-48B8-A20D-B13EB644AD57}" destId="{DDD7F026-A516-42C8-9E6C-48533BCDB912}" srcOrd="1" destOrd="0" presId="urn:microsoft.com/office/officeart/2005/8/layout/list1"/>
    <dgm:cxn modelId="{3F1075FF-0D16-4CEF-B5A8-FE938360FC31}" type="presParOf" srcId="{C414DE07-D36B-48B8-A20D-B13EB644AD57}" destId="{B30428DF-AD09-4C60-B2DE-7EB34D90E312}" srcOrd="2" destOrd="0" presId="urn:microsoft.com/office/officeart/2005/8/layout/list1"/>
    <dgm:cxn modelId="{01E66928-E893-42D6-A52E-B50A0F16E0E7}" type="presParOf" srcId="{C414DE07-D36B-48B8-A20D-B13EB644AD57}" destId="{A8DA21D7-A420-4704-A2A9-A979934AB695}" srcOrd="3" destOrd="0" presId="urn:microsoft.com/office/officeart/2005/8/layout/list1"/>
    <dgm:cxn modelId="{C5B5FA57-DD15-45FF-8253-8833A9B731E1}" type="presParOf" srcId="{C414DE07-D36B-48B8-A20D-B13EB644AD57}" destId="{8FE98E69-360D-4F2F-9BB9-1F75C1CDC70E}" srcOrd="4" destOrd="0" presId="urn:microsoft.com/office/officeart/2005/8/layout/list1"/>
    <dgm:cxn modelId="{F0E74701-5D3E-4263-87FE-8F75FEA4B697}" type="presParOf" srcId="{8FE98E69-360D-4F2F-9BB9-1F75C1CDC70E}" destId="{56DFCAE3-00EF-442E-843A-D253DB3CDC4B}" srcOrd="0" destOrd="0" presId="urn:microsoft.com/office/officeart/2005/8/layout/list1"/>
    <dgm:cxn modelId="{0E177FEA-7F03-4011-BF01-1C9388538CCF}" type="presParOf" srcId="{8FE98E69-360D-4F2F-9BB9-1F75C1CDC70E}" destId="{2022E71B-8432-4A16-A321-5EA8BDC124B2}" srcOrd="1" destOrd="0" presId="urn:microsoft.com/office/officeart/2005/8/layout/list1"/>
    <dgm:cxn modelId="{127932D2-EF0B-481C-BCD8-4C1E1F783CC7}" type="presParOf" srcId="{C414DE07-D36B-48B8-A20D-B13EB644AD57}" destId="{E591EA02-F38E-4FC4-AC42-4BF699E421AC}" srcOrd="5" destOrd="0" presId="urn:microsoft.com/office/officeart/2005/8/layout/list1"/>
    <dgm:cxn modelId="{00F02F49-3932-4F63-A742-517364ABB007}" type="presParOf" srcId="{C414DE07-D36B-48B8-A20D-B13EB644AD57}" destId="{0800E81D-718F-49BA-8118-67ED6219CDA9}" srcOrd="6" destOrd="0" presId="urn:microsoft.com/office/officeart/2005/8/layout/list1"/>
    <dgm:cxn modelId="{CA7A1111-F950-4E38-9024-22B541988E3F}" type="presParOf" srcId="{C414DE07-D36B-48B8-A20D-B13EB644AD57}" destId="{F95F1094-71C2-44F5-9E02-12C0E46A36A9}" srcOrd="7" destOrd="0" presId="urn:microsoft.com/office/officeart/2005/8/layout/list1"/>
    <dgm:cxn modelId="{1C9EA372-6D55-4BFC-A1C6-6118A3116CE5}" type="presParOf" srcId="{C414DE07-D36B-48B8-A20D-B13EB644AD57}" destId="{7E57858E-935D-4525-9821-7F6A7275FF3E}" srcOrd="8" destOrd="0" presId="urn:microsoft.com/office/officeart/2005/8/layout/list1"/>
    <dgm:cxn modelId="{46F44A4B-A3AE-4D23-8D9C-374AC2141289}" type="presParOf" srcId="{7E57858E-935D-4525-9821-7F6A7275FF3E}" destId="{AEFB1802-B911-4928-8EB5-0C1EC0285344}" srcOrd="0" destOrd="0" presId="urn:microsoft.com/office/officeart/2005/8/layout/list1"/>
    <dgm:cxn modelId="{6645A057-C504-446C-8ECB-EBF0E78C2FF2}" type="presParOf" srcId="{7E57858E-935D-4525-9821-7F6A7275FF3E}" destId="{5BE589FF-01DD-4ACA-AA4A-F043DADF1146}" srcOrd="1" destOrd="0" presId="urn:microsoft.com/office/officeart/2005/8/layout/list1"/>
    <dgm:cxn modelId="{74991B55-3C8F-4271-BFB6-A2EA43CCF30D}" type="presParOf" srcId="{C414DE07-D36B-48B8-A20D-B13EB644AD57}" destId="{EE9AFDCE-1A36-405E-8818-4307B8C150FC}" srcOrd="9" destOrd="0" presId="urn:microsoft.com/office/officeart/2005/8/layout/list1"/>
    <dgm:cxn modelId="{2170CB5F-F571-4D29-BBE2-85A34655BA7A}" type="presParOf" srcId="{C414DE07-D36B-48B8-A20D-B13EB644AD57}" destId="{23B5D910-FB3C-4EBC-8495-1136AF9DEE4A}" srcOrd="10" destOrd="0" presId="urn:microsoft.com/office/officeart/2005/8/layout/list1"/>
    <dgm:cxn modelId="{EE7C5245-C7FC-4A44-BB74-FBBCDE0FC1F4}" type="presParOf" srcId="{C414DE07-D36B-48B8-A20D-B13EB644AD57}" destId="{B93D6AD6-C7D6-4E42-BB1F-BBDF2A7670E2}" srcOrd="11" destOrd="0" presId="urn:microsoft.com/office/officeart/2005/8/layout/list1"/>
    <dgm:cxn modelId="{E499B0E4-B7E7-494A-A0E9-9894766E3741}" type="presParOf" srcId="{C414DE07-D36B-48B8-A20D-B13EB644AD57}" destId="{8F357EA1-7C77-4DA5-8F38-7F82F41514D2}" srcOrd="12" destOrd="0" presId="urn:microsoft.com/office/officeart/2005/8/layout/list1"/>
    <dgm:cxn modelId="{15DF30DA-D1B3-4723-900F-48D0479A2C75}" type="presParOf" srcId="{8F357EA1-7C77-4DA5-8F38-7F82F41514D2}" destId="{E1339AEE-FE1D-42B4-B7E0-467BCC61C5C5}" srcOrd="0" destOrd="0" presId="urn:microsoft.com/office/officeart/2005/8/layout/list1"/>
    <dgm:cxn modelId="{39F7261D-6F31-4ED8-9CB0-021CE70CBE30}" type="presParOf" srcId="{8F357EA1-7C77-4DA5-8F38-7F82F41514D2}" destId="{776AC2F4-6F51-4E1C-89ED-B0ECFC460C89}" srcOrd="1" destOrd="0" presId="urn:microsoft.com/office/officeart/2005/8/layout/list1"/>
    <dgm:cxn modelId="{178EA219-7A31-4D77-A0CF-5469CF109C8B}" type="presParOf" srcId="{C414DE07-D36B-48B8-A20D-B13EB644AD57}" destId="{49ED6B0E-DBCD-49D9-8656-FF0F2A4C2BE8}" srcOrd="13" destOrd="0" presId="urn:microsoft.com/office/officeart/2005/8/layout/list1"/>
    <dgm:cxn modelId="{59508D58-AD63-48A3-941C-4FC5FE221A3C}" type="presParOf" srcId="{C414DE07-D36B-48B8-A20D-B13EB644AD57}" destId="{3237DC83-2C5B-4C4F-B1EB-40B80E60075B}" srcOrd="14" destOrd="0" presId="urn:microsoft.com/office/officeart/2005/8/layout/list1"/>
    <dgm:cxn modelId="{B0C1066E-1C38-480F-8E83-603BE94D1312}" type="presParOf" srcId="{C414DE07-D36B-48B8-A20D-B13EB644AD57}" destId="{013E551A-D9D6-473F-BB2C-AB5C5F5B2DB0}" srcOrd="15" destOrd="0" presId="urn:microsoft.com/office/officeart/2005/8/layout/list1"/>
    <dgm:cxn modelId="{C376E2F4-0C85-40FE-9E02-C881B388595C}" type="presParOf" srcId="{C414DE07-D36B-48B8-A20D-B13EB644AD57}" destId="{D4FDAB0F-B354-4520-BD91-F9F08DB9B455}" srcOrd="16" destOrd="0" presId="urn:microsoft.com/office/officeart/2005/8/layout/list1"/>
    <dgm:cxn modelId="{87B26EC5-CDE1-4CA8-9330-1FCF12B6B873}" type="presParOf" srcId="{D4FDAB0F-B354-4520-BD91-F9F08DB9B455}" destId="{E1A0B2B8-026F-41DA-8A8E-F483C13C8C61}" srcOrd="0" destOrd="0" presId="urn:microsoft.com/office/officeart/2005/8/layout/list1"/>
    <dgm:cxn modelId="{72273C10-F2A4-48C6-8716-B58FB20AD369}" type="presParOf" srcId="{D4FDAB0F-B354-4520-BD91-F9F08DB9B455}" destId="{3772BCD0-E3F8-4D56-AAAB-948B373B26F2}" srcOrd="1" destOrd="0" presId="urn:microsoft.com/office/officeart/2005/8/layout/list1"/>
    <dgm:cxn modelId="{E1A2D43E-6A96-4001-AEAB-F091103FBCDE}" type="presParOf" srcId="{C414DE07-D36B-48B8-A20D-B13EB644AD57}" destId="{AF7B8BE5-37AB-4B12-992F-1F704FDDE9DA}" srcOrd="17" destOrd="0" presId="urn:microsoft.com/office/officeart/2005/8/layout/list1"/>
    <dgm:cxn modelId="{3C846D8C-A10B-4587-880D-96EFBB7F91E1}" type="presParOf" srcId="{C414DE07-D36B-48B8-A20D-B13EB644AD57}" destId="{82AC1B5D-278E-4CD3-AB1C-B17BEF8BFFC0}"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7ACC2D-BA4C-425C-AB6D-8AB890144196}">
      <dsp:nvSpPr>
        <dsp:cNvPr id="0" name=""/>
        <dsp:cNvSpPr/>
      </dsp:nvSpPr>
      <dsp:spPr>
        <a:xfrm>
          <a:off x="0" y="26080"/>
          <a:ext cx="11155680" cy="70156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An Introduction to Scrum best fits within the Software Engineering Teamwork Knowledge Unit </a:t>
          </a:r>
        </a:p>
      </dsp:txBody>
      <dsp:txXfrm>
        <a:off x="34247" y="60327"/>
        <a:ext cx="11087186" cy="633067"/>
      </dsp:txXfrm>
    </dsp:sp>
    <dsp:sp modelId="{0B9BB87D-A340-42BC-88E0-8471A578B1F2}">
      <dsp:nvSpPr>
        <dsp:cNvPr id="0" name=""/>
        <dsp:cNvSpPr/>
      </dsp:nvSpPr>
      <dsp:spPr>
        <a:xfrm>
          <a:off x="0" y="779482"/>
          <a:ext cx="11155680" cy="70156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Part of CS Core (2+3 hours) and/or KA Core (2 hours) Topics</a:t>
          </a:r>
        </a:p>
      </dsp:txBody>
      <dsp:txXfrm>
        <a:off x="34247" y="813729"/>
        <a:ext cx="11087186" cy="633067"/>
      </dsp:txXfrm>
    </dsp:sp>
    <dsp:sp modelId="{18B4047B-D32A-400C-A83D-53C234F4CE66}">
      <dsp:nvSpPr>
        <dsp:cNvPr id="0" name=""/>
        <dsp:cNvSpPr/>
      </dsp:nvSpPr>
      <dsp:spPr>
        <a:xfrm>
          <a:off x="0" y="1532883"/>
          <a:ext cx="11155680" cy="70156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One outcome will involve articulating how to use Scrum as a best team communication practice</a:t>
          </a:r>
        </a:p>
      </dsp:txBody>
      <dsp:txXfrm>
        <a:off x="34247" y="1567130"/>
        <a:ext cx="11087186" cy="633067"/>
      </dsp:txXfrm>
    </dsp:sp>
    <dsp:sp modelId="{40B75BB4-2493-4E94-9260-E419DC21A754}">
      <dsp:nvSpPr>
        <dsp:cNvPr id="0" name=""/>
        <dsp:cNvSpPr/>
      </dsp:nvSpPr>
      <dsp:spPr>
        <a:xfrm>
          <a:off x="0" y="2286284"/>
          <a:ext cx="11155680" cy="70156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Another outcome will involve articulating how to use the Scrum process to manage conflict and the problem-solving process through the daily standups, review, and retrospective</a:t>
          </a:r>
        </a:p>
      </dsp:txBody>
      <dsp:txXfrm>
        <a:off x="34247" y="2320531"/>
        <a:ext cx="11087186" cy="633067"/>
      </dsp:txXfrm>
    </dsp:sp>
    <dsp:sp modelId="{01CC79E3-9B50-42E2-9B7E-CDE1182F737F}">
      <dsp:nvSpPr>
        <dsp:cNvPr id="0" name=""/>
        <dsp:cNvSpPr/>
      </dsp:nvSpPr>
      <dsp:spPr>
        <a:xfrm>
          <a:off x="0" y="3039685"/>
          <a:ext cx="11155680" cy="701561"/>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 final outcome will involve articulating how to engage with stakeholders to create and execute a plan for the upcoming sprint. </a:t>
          </a:r>
        </a:p>
      </dsp:txBody>
      <dsp:txXfrm>
        <a:off x="34247" y="3073932"/>
        <a:ext cx="11087186" cy="6330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EE9CE5-BBDA-455A-8039-22A6EA1CF700}">
      <dsp:nvSpPr>
        <dsp:cNvPr id="0" name=""/>
        <dsp:cNvSpPr/>
      </dsp:nvSpPr>
      <dsp:spPr>
        <a:xfrm>
          <a:off x="666724" y="196068"/>
          <a:ext cx="2024437" cy="20244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A52327-3202-4457-84DD-76E8BCD62CEB}">
      <dsp:nvSpPr>
        <dsp:cNvPr id="0" name=""/>
        <dsp:cNvSpPr/>
      </dsp:nvSpPr>
      <dsp:spPr>
        <a:xfrm>
          <a:off x="1098162" y="627506"/>
          <a:ext cx="1161562" cy="1161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1234AD-84D6-47ED-A14A-C213C71A4F2F}">
      <dsp:nvSpPr>
        <dsp:cNvPr id="0" name=""/>
        <dsp:cNvSpPr/>
      </dsp:nvSpPr>
      <dsp:spPr>
        <a:xfrm>
          <a:off x="19568" y="285106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cap="all"/>
          </a:pPr>
          <a:r>
            <a:rPr lang="en-US" sz="3600" kern="1200"/>
            <a:t>Transparency</a:t>
          </a:r>
        </a:p>
      </dsp:txBody>
      <dsp:txXfrm>
        <a:off x="19568" y="2851069"/>
        <a:ext cx="3318750" cy="720000"/>
      </dsp:txXfrm>
    </dsp:sp>
    <dsp:sp modelId="{054DD833-B1C3-4259-B6C5-D26E45335C2A}">
      <dsp:nvSpPr>
        <dsp:cNvPr id="0" name=""/>
        <dsp:cNvSpPr/>
      </dsp:nvSpPr>
      <dsp:spPr>
        <a:xfrm>
          <a:off x="4566256" y="196068"/>
          <a:ext cx="2024437" cy="20244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25662-3256-400E-B00B-A21E572CC2BD}">
      <dsp:nvSpPr>
        <dsp:cNvPr id="0" name=""/>
        <dsp:cNvSpPr/>
      </dsp:nvSpPr>
      <dsp:spPr>
        <a:xfrm>
          <a:off x="4997693" y="627506"/>
          <a:ext cx="1161562" cy="1161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002930-D71E-44CA-928C-DFFD95276289}">
      <dsp:nvSpPr>
        <dsp:cNvPr id="0" name=""/>
        <dsp:cNvSpPr/>
      </dsp:nvSpPr>
      <dsp:spPr>
        <a:xfrm>
          <a:off x="3919100" y="285106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cap="all"/>
          </a:pPr>
          <a:r>
            <a:rPr lang="en-US" sz="3600" kern="1200"/>
            <a:t>Inspection</a:t>
          </a:r>
        </a:p>
      </dsp:txBody>
      <dsp:txXfrm>
        <a:off x="3919100" y="2851069"/>
        <a:ext cx="3318750" cy="720000"/>
      </dsp:txXfrm>
    </dsp:sp>
    <dsp:sp modelId="{6B2B7413-0A7E-4FAF-8B8B-0A28A72E6D58}">
      <dsp:nvSpPr>
        <dsp:cNvPr id="0" name=""/>
        <dsp:cNvSpPr/>
      </dsp:nvSpPr>
      <dsp:spPr>
        <a:xfrm>
          <a:off x="8465787" y="196068"/>
          <a:ext cx="2024437" cy="20244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8AB49A-3CB8-4668-9352-4B95D15C14DF}">
      <dsp:nvSpPr>
        <dsp:cNvPr id="0" name=""/>
        <dsp:cNvSpPr/>
      </dsp:nvSpPr>
      <dsp:spPr>
        <a:xfrm>
          <a:off x="8897225" y="627506"/>
          <a:ext cx="1161562" cy="1161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6BBEF9-87EA-4E30-AAB1-948E26C8EF77}">
      <dsp:nvSpPr>
        <dsp:cNvPr id="0" name=""/>
        <dsp:cNvSpPr/>
      </dsp:nvSpPr>
      <dsp:spPr>
        <a:xfrm>
          <a:off x="7818631" y="2851069"/>
          <a:ext cx="331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cap="all"/>
          </a:pPr>
          <a:r>
            <a:rPr lang="en-US" sz="3600" kern="1200"/>
            <a:t>Adaptation</a:t>
          </a:r>
        </a:p>
      </dsp:txBody>
      <dsp:txXfrm>
        <a:off x="7818631" y="2851069"/>
        <a:ext cx="3318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0428DF-AD09-4C60-B2DE-7EB34D90E312}">
      <dsp:nvSpPr>
        <dsp:cNvPr id="0" name=""/>
        <dsp:cNvSpPr/>
      </dsp:nvSpPr>
      <dsp:spPr>
        <a:xfrm>
          <a:off x="0" y="403919"/>
          <a:ext cx="6144767" cy="554400"/>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C18930-ADAA-47DF-9CB0-37BD26021339}">
      <dsp:nvSpPr>
        <dsp:cNvPr id="0" name=""/>
        <dsp:cNvSpPr/>
      </dsp:nvSpPr>
      <dsp:spPr>
        <a:xfrm>
          <a:off x="307238" y="79199"/>
          <a:ext cx="4301337" cy="649440"/>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0" tIns="0" rIns="162580" bIns="0" numCol="1" spcCol="1270" anchor="ctr" anchorCtr="0">
          <a:noAutofit/>
        </a:bodyPr>
        <a:lstStyle/>
        <a:p>
          <a:pPr marL="0" lvl="0" indent="0" algn="l" defTabSz="977900">
            <a:lnSpc>
              <a:spcPct val="90000"/>
            </a:lnSpc>
            <a:spcBef>
              <a:spcPct val="0"/>
            </a:spcBef>
            <a:spcAft>
              <a:spcPct val="35000"/>
            </a:spcAft>
            <a:buNone/>
          </a:pPr>
          <a:r>
            <a:rPr lang="en-US" sz="2200" kern="1200"/>
            <a:t>Courage</a:t>
          </a:r>
        </a:p>
      </dsp:txBody>
      <dsp:txXfrm>
        <a:off x="338941" y="110902"/>
        <a:ext cx="4237931" cy="586034"/>
      </dsp:txXfrm>
    </dsp:sp>
    <dsp:sp modelId="{0800E81D-718F-49BA-8118-67ED6219CDA9}">
      <dsp:nvSpPr>
        <dsp:cNvPr id="0" name=""/>
        <dsp:cNvSpPr/>
      </dsp:nvSpPr>
      <dsp:spPr>
        <a:xfrm>
          <a:off x="0" y="1401839"/>
          <a:ext cx="6144767" cy="554400"/>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022E71B-8432-4A16-A321-5EA8BDC124B2}">
      <dsp:nvSpPr>
        <dsp:cNvPr id="0" name=""/>
        <dsp:cNvSpPr/>
      </dsp:nvSpPr>
      <dsp:spPr>
        <a:xfrm>
          <a:off x="307238" y="1077119"/>
          <a:ext cx="4301337" cy="649440"/>
        </a:xfrm>
        <a:prstGeom prst="round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0" tIns="0" rIns="162580" bIns="0" numCol="1" spcCol="1270" anchor="ctr" anchorCtr="0">
          <a:noAutofit/>
        </a:bodyPr>
        <a:lstStyle/>
        <a:p>
          <a:pPr marL="0" lvl="0" indent="0" algn="l" defTabSz="977900">
            <a:lnSpc>
              <a:spcPct val="90000"/>
            </a:lnSpc>
            <a:spcBef>
              <a:spcPct val="0"/>
            </a:spcBef>
            <a:spcAft>
              <a:spcPct val="35000"/>
            </a:spcAft>
            <a:buNone/>
          </a:pPr>
          <a:r>
            <a:rPr lang="en-US" sz="2200" kern="1200"/>
            <a:t>Focus</a:t>
          </a:r>
        </a:p>
      </dsp:txBody>
      <dsp:txXfrm>
        <a:off x="338941" y="1108822"/>
        <a:ext cx="4237931" cy="586034"/>
      </dsp:txXfrm>
    </dsp:sp>
    <dsp:sp modelId="{23B5D910-FB3C-4EBC-8495-1136AF9DEE4A}">
      <dsp:nvSpPr>
        <dsp:cNvPr id="0" name=""/>
        <dsp:cNvSpPr/>
      </dsp:nvSpPr>
      <dsp:spPr>
        <a:xfrm>
          <a:off x="0" y="2399760"/>
          <a:ext cx="6144767" cy="554400"/>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E589FF-01DD-4ACA-AA4A-F043DADF1146}">
      <dsp:nvSpPr>
        <dsp:cNvPr id="0" name=""/>
        <dsp:cNvSpPr/>
      </dsp:nvSpPr>
      <dsp:spPr>
        <a:xfrm>
          <a:off x="307238" y="2075039"/>
          <a:ext cx="4301337" cy="649440"/>
        </a:xfrm>
        <a:prstGeom prst="round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0" tIns="0" rIns="162580" bIns="0" numCol="1" spcCol="1270" anchor="ctr" anchorCtr="0">
          <a:noAutofit/>
        </a:bodyPr>
        <a:lstStyle/>
        <a:p>
          <a:pPr marL="0" lvl="0" indent="0" algn="l" defTabSz="977900">
            <a:lnSpc>
              <a:spcPct val="90000"/>
            </a:lnSpc>
            <a:spcBef>
              <a:spcPct val="0"/>
            </a:spcBef>
            <a:spcAft>
              <a:spcPct val="35000"/>
            </a:spcAft>
            <a:buNone/>
          </a:pPr>
          <a:r>
            <a:rPr lang="en-US" sz="2200" kern="1200"/>
            <a:t>Commitment </a:t>
          </a:r>
        </a:p>
      </dsp:txBody>
      <dsp:txXfrm>
        <a:off x="338941" y="2106742"/>
        <a:ext cx="4237931" cy="586034"/>
      </dsp:txXfrm>
    </dsp:sp>
    <dsp:sp modelId="{3237DC83-2C5B-4C4F-B1EB-40B80E60075B}">
      <dsp:nvSpPr>
        <dsp:cNvPr id="0" name=""/>
        <dsp:cNvSpPr/>
      </dsp:nvSpPr>
      <dsp:spPr>
        <a:xfrm>
          <a:off x="0" y="3397680"/>
          <a:ext cx="6144767" cy="554400"/>
        </a:xfrm>
        <a:prstGeom prst="rect">
          <a:avLst/>
        </a:prstGeom>
        <a:solidFill>
          <a:schemeClr val="lt1">
            <a:alpha val="90000"/>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6AC2F4-6F51-4E1C-89ED-B0ECFC460C89}">
      <dsp:nvSpPr>
        <dsp:cNvPr id="0" name=""/>
        <dsp:cNvSpPr/>
      </dsp:nvSpPr>
      <dsp:spPr>
        <a:xfrm>
          <a:off x="307238" y="3072960"/>
          <a:ext cx="4301337" cy="649440"/>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0" tIns="0" rIns="162580" bIns="0" numCol="1" spcCol="1270" anchor="ctr" anchorCtr="0">
          <a:noAutofit/>
        </a:bodyPr>
        <a:lstStyle/>
        <a:p>
          <a:pPr marL="0" lvl="0" indent="0" algn="l" defTabSz="977900">
            <a:lnSpc>
              <a:spcPct val="90000"/>
            </a:lnSpc>
            <a:spcBef>
              <a:spcPct val="0"/>
            </a:spcBef>
            <a:spcAft>
              <a:spcPct val="35000"/>
            </a:spcAft>
            <a:buNone/>
          </a:pPr>
          <a:r>
            <a:rPr lang="en-US" sz="2200" kern="1200"/>
            <a:t>Respect </a:t>
          </a:r>
        </a:p>
      </dsp:txBody>
      <dsp:txXfrm>
        <a:off x="338941" y="3104663"/>
        <a:ext cx="4237931" cy="586034"/>
      </dsp:txXfrm>
    </dsp:sp>
    <dsp:sp modelId="{82AC1B5D-278E-4CD3-AB1C-B17BEF8BFFC0}">
      <dsp:nvSpPr>
        <dsp:cNvPr id="0" name=""/>
        <dsp:cNvSpPr/>
      </dsp:nvSpPr>
      <dsp:spPr>
        <a:xfrm>
          <a:off x="0" y="4395600"/>
          <a:ext cx="6144767" cy="554400"/>
        </a:xfrm>
        <a:prstGeom prst="rect">
          <a:avLst/>
        </a:prstGeom>
        <a:solidFill>
          <a:schemeClr val="lt1">
            <a:alpha val="90000"/>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72BCD0-E3F8-4D56-AAAB-948B373B26F2}">
      <dsp:nvSpPr>
        <dsp:cNvPr id="0" name=""/>
        <dsp:cNvSpPr/>
      </dsp:nvSpPr>
      <dsp:spPr>
        <a:xfrm>
          <a:off x="307238" y="4070880"/>
          <a:ext cx="4301337" cy="649440"/>
        </a:xfrm>
        <a:prstGeom prst="round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580" tIns="0" rIns="162580" bIns="0" numCol="1" spcCol="1270" anchor="ctr" anchorCtr="0">
          <a:noAutofit/>
        </a:bodyPr>
        <a:lstStyle/>
        <a:p>
          <a:pPr marL="0" lvl="0" indent="0" algn="l" defTabSz="977900">
            <a:lnSpc>
              <a:spcPct val="90000"/>
            </a:lnSpc>
            <a:spcBef>
              <a:spcPct val="0"/>
            </a:spcBef>
            <a:spcAft>
              <a:spcPct val="35000"/>
            </a:spcAft>
            <a:buNone/>
          </a:pPr>
          <a:r>
            <a:rPr lang="en-US" sz="2200" kern="1200"/>
            <a:t>Openness</a:t>
          </a:r>
        </a:p>
      </dsp:txBody>
      <dsp:txXfrm>
        <a:off x="338941" y="4102583"/>
        <a:ext cx="4237931"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F3DD2-607B-4934-BD72-9A67F0577AC5}" type="datetimeFigureOut">
              <a:rPr lang="en-US" smtClean="0"/>
              <a:t>4/20/2025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1EE8C3-5F10-410D-82DA-CF0315F81788}" type="slidenum">
              <a:rPr lang="en-US" smtClean="0"/>
              <a:t>‹#›</a:t>
            </a:fld>
            <a:endParaRPr lang="en-US"/>
          </a:p>
        </p:txBody>
      </p:sp>
    </p:spTree>
    <p:extLst>
      <p:ext uri="{BB962C8B-B14F-4D97-AF65-F5344CB8AC3E}">
        <p14:creationId xmlns:p14="http://schemas.microsoft.com/office/powerpoint/2010/main" val="3733690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starting a journey to a destination you've never been to, with the map constantly changing and new roadblocks appearing unexpectedly. How do you ensure you still reach your goal efficiently and effectively? In the world of product development and complex projects, we often face this exact challenge. Today, we're going to look at a framework called Scrum that helps teams navigate this unpredictable terrain."</a:t>
            </a:r>
          </a:p>
        </p:txBody>
      </p:sp>
      <p:sp>
        <p:nvSpPr>
          <p:cNvPr id="4" name="Slide Number Placeholder 3"/>
          <p:cNvSpPr>
            <a:spLocks noGrp="1"/>
          </p:cNvSpPr>
          <p:nvPr>
            <p:ph type="sldNum" sz="quarter" idx="5"/>
          </p:nvPr>
        </p:nvSpPr>
        <p:spPr/>
        <p:txBody>
          <a:bodyPr/>
          <a:lstStyle/>
          <a:p>
            <a:fld id="{EC1EE8C3-5F10-410D-82DA-CF0315F81788}" type="slidenum">
              <a:rPr lang="en-US" smtClean="0"/>
              <a:t>1</a:t>
            </a:fld>
            <a:endParaRPr lang="en-US"/>
          </a:p>
        </p:txBody>
      </p:sp>
    </p:spTree>
    <p:extLst>
      <p:ext uri="{BB962C8B-B14F-4D97-AF65-F5344CB8AC3E}">
        <p14:creationId xmlns:p14="http://schemas.microsoft.com/office/powerpoint/2010/main" val="270027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summary, Scrum is a lightweight yet powerful framework that helps teams tackle complex problems by delivering value in short, iterative cycles called Sprints.</a:t>
            </a:r>
          </a:p>
          <a:p>
            <a:pPr marL="171450" indent="-171450">
              <a:buFont typeface="Arial" panose="020B0604020202020204" pitchFamily="34" charset="0"/>
              <a:buChar char="•"/>
            </a:pPr>
            <a:r>
              <a:rPr lang="en-US" dirty="0"/>
              <a:t>It's built on the pillars of transparency, inspection, and adaptation, brought to life through defined roles like the Product Owner, Scrum Master, and Development Team, specific events for planning and review, and essential artifacts like the Product Backlog. </a:t>
            </a:r>
          </a:p>
          <a:p>
            <a:pPr marL="171450" indent="-171450">
              <a:buFont typeface="Arial" panose="020B0604020202020204" pitchFamily="34" charset="0"/>
              <a:buChar char="•"/>
            </a:pPr>
            <a:r>
              <a:rPr lang="en-US" dirty="0"/>
              <a:t>By embracing Scrum, teams can enhance collaboration, respond effectively to change, and consistently deliver valuable increments of a product.</a:t>
            </a:r>
          </a:p>
        </p:txBody>
      </p:sp>
      <p:sp>
        <p:nvSpPr>
          <p:cNvPr id="4" name="Slide Number Placeholder 3"/>
          <p:cNvSpPr>
            <a:spLocks noGrp="1"/>
          </p:cNvSpPr>
          <p:nvPr>
            <p:ph type="sldNum" sz="quarter" idx="5"/>
          </p:nvPr>
        </p:nvSpPr>
        <p:spPr/>
        <p:txBody>
          <a:bodyPr/>
          <a:lstStyle/>
          <a:p>
            <a:fld id="{EC1EE8C3-5F10-410D-82DA-CF0315F81788}" type="slidenum">
              <a:rPr lang="en-US" smtClean="0"/>
              <a:t>13</a:t>
            </a:fld>
            <a:endParaRPr lang="en-US"/>
          </a:p>
        </p:txBody>
      </p:sp>
    </p:spTree>
    <p:extLst>
      <p:ext uri="{BB962C8B-B14F-4D97-AF65-F5344CB8AC3E}">
        <p14:creationId xmlns:p14="http://schemas.microsoft.com/office/powerpoint/2010/main" val="131763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Scrum gets its name from the sport of rugby, where the team comes together in a scrum to work together to move the ball forward. There is an opposing team to move through, and potential adverse weather conditions. </a:t>
            </a:r>
          </a:p>
          <a:p>
            <a:pPr marL="171450" indent="-171450">
              <a:buFont typeface="Arial" panose="020B0604020202020204" pitchFamily="34" charset="0"/>
              <a:buChar char="•"/>
            </a:pPr>
            <a:r>
              <a:rPr lang="en-US" dirty="0"/>
              <a:t>Like this scene, software development teams can face a number of obstacles to the delivery of a software system that can deliver value to all the relevant stakeholders. </a:t>
            </a:r>
          </a:p>
          <a:p>
            <a:pPr marL="171450" indent="-171450">
              <a:buFont typeface="Arial" panose="020B0604020202020204" pitchFamily="34" charset="0"/>
              <a:buChar char="•"/>
            </a:pPr>
            <a:r>
              <a:rPr lang="en-US" dirty="0"/>
              <a:t>Also, note that both effective rugby teams and effective software teams require cohesive teamwork, continuous effort, and an ability to adapt to changing conditions and the strategies of their competitors</a:t>
            </a:r>
          </a:p>
        </p:txBody>
      </p:sp>
      <p:sp>
        <p:nvSpPr>
          <p:cNvPr id="4" name="Slide Number Placeholder 3"/>
          <p:cNvSpPr>
            <a:spLocks noGrp="1"/>
          </p:cNvSpPr>
          <p:nvPr>
            <p:ph type="sldNum" sz="quarter" idx="5"/>
          </p:nvPr>
        </p:nvSpPr>
        <p:spPr/>
        <p:txBody>
          <a:bodyPr/>
          <a:lstStyle/>
          <a:p>
            <a:fld id="{EC1EE8C3-5F10-410D-82DA-CF0315F81788}" type="slidenum">
              <a:rPr lang="en-US" smtClean="0"/>
              <a:t>5</a:t>
            </a:fld>
            <a:endParaRPr lang="en-US"/>
          </a:p>
        </p:txBody>
      </p:sp>
    </p:spTree>
    <p:extLst>
      <p:ext uri="{BB962C8B-B14F-4D97-AF65-F5344CB8AC3E}">
        <p14:creationId xmlns:p14="http://schemas.microsoft.com/office/powerpoint/2010/main" val="346910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Lightweight, powerful framework that helps teams work together to deliver creative digital solutions to problems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Developed in mid 90s by </a:t>
            </a:r>
            <a:r>
              <a:rPr lang="de-DE" dirty="0"/>
              <a:t>Ken </a:t>
            </a:r>
            <a:r>
              <a:rPr lang="de-DE" dirty="0" err="1"/>
              <a:t>Schwaber</a:t>
            </a:r>
            <a:r>
              <a:rPr lang="de-DE" dirty="0"/>
              <a:t> and Jeff Sutherland </a:t>
            </a:r>
            <a:r>
              <a:rPr lang="en-US" dirty="0"/>
              <a:t>to better solve complex problems enterprises were facing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 waterfall processes were getting in the way, leading to cancelled or delayed projects that exceeded allocated budgets, a losing prospect.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C1EE8C3-5F10-410D-82DA-CF0315F81788}" type="slidenum">
              <a:rPr lang="en-US" smtClean="0"/>
              <a:t>6</a:t>
            </a:fld>
            <a:endParaRPr lang="en-US"/>
          </a:p>
        </p:txBody>
      </p:sp>
    </p:spTree>
    <p:extLst>
      <p:ext uri="{BB962C8B-B14F-4D97-AF65-F5344CB8AC3E}">
        <p14:creationId xmlns:p14="http://schemas.microsoft.com/office/powerpoint/2010/main" val="2990907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Scrum is a framework, not an instruction manual. </a:t>
            </a:r>
          </a:p>
          <a:p>
            <a:r>
              <a:rPr lang="en-US" dirty="0"/>
              <a:t>It is an iterative process with sprints lasting 1 -4 weeks, utilizing empirical techniques such as observations and experiments.</a:t>
            </a:r>
          </a:p>
          <a:p>
            <a:r>
              <a:rPr lang="en-US" dirty="0"/>
              <a:t>It requires stakeholders, such as developers, to learn from their experiences</a:t>
            </a:r>
          </a:p>
          <a:p>
            <a:r>
              <a:rPr lang="en-US" dirty="0"/>
              <a:t>It requires stakeholders to trust those from other stakeholder groups (</a:t>
            </a:r>
            <a:r>
              <a:rPr lang="en-US" dirty="0" err="1"/>
              <a:t>devs</a:t>
            </a:r>
            <a:r>
              <a:rPr lang="en-US" dirty="0"/>
              <a:t> need to trust project managers, clients, end users, support personnel, etc.)</a:t>
            </a:r>
          </a:p>
          <a:p>
            <a:r>
              <a:rPr lang="en-US" dirty="0"/>
              <a:t>A lack of trust leads to tension and bottlenecks, potentially impacting culture negatively if it persists long-term </a:t>
            </a:r>
          </a:p>
          <a:p>
            <a:endParaRPr lang="en-US" dirty="0"/>
          </a:p>
          <a:p>
            <a:endParaRPr lang="en-US" dirty="0"/>
          </a:p>
        </p:txBody>
      </p:sp>
      <p:sp>
        <p:nvSpPr>
          <p:cNvPr id="4" name="Slide Number Placeholder 3"/>
          <p:cNvSpPr>
            <a:spLocks noGrp="1"/>
          </p:cNvSpPr>
          <p:nvPr>
            <p:ph type="sldNum" sz="quarter" idx="5"/>
          </p:nvPr>
        </p:nvSpPr>
        <p:spPr/>
        <p:txBody>
          <a:bodyPr/>
          <a:lstStyle/>
          <a:p>
            <a:fld id="{EC1EE8C3-5F10-410D-82DA-CF0315F81788}" type="slidenum">
              <a:rPr lang="en-US" smtClean="0"/>
              <a:t>7</a:t>
            </a:fld>
            <a:endParaRPr lang="en-US"/>
          </a:p>
        </p:txBody>
      </p:sp>
    </p:spTree>
    <p:extLst>
      <p:ext uri="{BB962C8B-B14F-4D97-AF65-F5344CB8AC3E}">
        <p14:creationId xmlns:p14="http://schemas.microsoft.com/office/powerpoint/2010/main" val="606904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dirty="0"/>
              <a:t>To that end, scrum has three pillars</a:t>
            </a:r>
          </a:p>
          <a:p>
            <a:pPr marL="171450" indent="-171450">
              <a:buFont typeface="Arial" panose="020B0604020202020204" pitchFamily="34" charset="0"/>
              <a:buChar char="•"/>
            </a:pPr>
            <a:r>
              <a:rPr lang="en-US" b="1" dirty="0"/>
              <a:t>Transparency:</a:t>
            </a:r>
            <a:r>
              <a:rPr lang="en-US" dirty="0"/>
              <a:t> Visible and understood process and work. </a:t>
            </a:r>
          </a:p>
          <a:p>
            <a:pPr marL="171450" indent="-171450">
              <a:buFont typeface="Arial" panose="020B0604020202020204" pitchFamily="34" charset="0"/>
              <a:buChar char="•"/>
            </a:pPr>
            <a:r>
              <a:rPr lang="en-US" b="1" dirty="0"/>
              <a:t>Inspection:</a:t>
            </a:r>
            <a:r>
              <a:rPr lang="en-US" dirty="0"/>
              <a:t> Regularly checking progress towards goals. </a:t>
            </a:r>
          </a:p>
          <a:p>
            <a:pPr marL="171450" indent="-171450">
              <a:buFont typeface="Arial" panose="020B0604020202020204" pitchFamily="34" charset="0"/>
              <a:buChar char="•"/>
            </a:pPr>
            <a:r>
              <a:rPr lang="en-US" b="1" dirty="0"/>
              <a:t>Adaptation:</a:t>
            </a:r>
            <a:r>
              <a:rPr lang="en-US" dirty="0"/>
              <a:t> Adjusting the process or product based on inspection.</a:t>
            </a:r>
          </a:p>
        </p:txBody>
      </p:sp>
      <p:sp>
        <p:nvSpPr>
          <p:cNvPr id="4" name="Slide Number Placeholder 3"/>
          <p:cNvSpPr>
            <a:spLocks noGrp="1"/>
          </p:cNvSpPr>
          <p:nvPr>
            <p:ph type="sldNum" sz="quarter" idx="5"/>
          </p:nvPr>
        </p:nvSpPr>
        <p:spPr/>
        <p:txBody>
          <a:bodyPr/>
          <a:lstStyle/>
          <a:p>
            <a:fld id="{EC1EE8C3-5F10-410D-82DA-CF0315F81788}" type="slidenum">
              <a:rPr lang="en-US" smtClean="0"/>
              <a:t>8</a:t>
            </a:fld>
            <a:endParaRPr lang="en-US"/>
          </a:p>
        </p:txBody>
      </p:sp>
    </p:spTree>
    <p:extLst>
      <p:ext uri="{BB962C8B-B14F-4D97-AF65-F5344CB8AC3E}">
        <p14:creationId xmlns:p14="http://schemas.microsoft.com/office/powerpoint/2010/main" val="2023163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Stakeholders working in a scrum environment have to:</a:t>
            </a:r>
          </a:p>
          <a:p>
            <a:pPr marL="171450" indent="-171450">
              <a:buFont typeface="Arial" panose="020B0604020202020204" pitchFamily="34" charset="0"/>
              <a:buChar char="•"/>
            </a:pPr>
            <a:r>
              <a:rPr lang="en-US" dirty="0"/>
              <a:t>Have courage -- do the right thing and have a willingness to work on tough problems when there might be inertia to doing so. </a:t>
            </a:r>
          </a:p>
          <a:p>
            <a:pPr marL="171450" indent="-171450">
              <a:buFont typeface="Arial" panose="020B0604020202020204" pitchFamily="34" charset="0"/>
              <a:buChar char="•"/>
            </a:pPr>
            <a:r>
              <a:rPr lang="en-US" dirty="0"/>
              <a:t>Have focus – keep your eyes on the current sprint and work through the user requirements and stories that need to be completed. </a:t>
            </a:r>
          </a:p>
          <a:p>
            <a:pPr marL="171450" indent="-171450">
              <a:buFont typeface="Arial" panose="020B0604020202020204" pitchFamily="34" charset="0"/>
              <a:buChar char="•"/>
            </a:pPr>
            <a:r>
              <a:rPr lang="en-US" dirty="0"/>
              <a:t>Have commitment – willing to work toward the goals of the team</a:t>
            </a:r>
          </a:p>
          <a:p>
            <a:pPr marL="171450" indent="-171450">
              <a:buFont typeface="Arial" panose="020B0604020202020204" pitchFamily="34" charset="0"/>
              <a:buChar char="•"/>
            </a:pPr>
            <a:r>
              <a:rPr lang="en-US" dirty="0"/>
              <a:t>Have respect – see every stakeholder as a professional, capable of completing their work w/o oversight from others</a:t>
            </a:r>
          </a:p>
          <a:p>
            <a:pPr marL="171450" indent="-171450">
              <a:buFont typeface="Arial" panose="020B0604020202020204" pitchFamily="34" charset="0"/>
              <a:buChar char="•"/>
            </a:pPr>
            <a:r>
              <a:rPr lang="en-US" dirty="0"/>
              <a:t>Have openness – be forthright about what is going well, where you are having issues, and how others can help you out.</a:t>
            </a:r>
          </a:p>
        </p:txBody>
      </p:sp>
      <p:sp>
        <p:nvSpPr>
          <p:cNvPr id="4" name="Slide Number Placeholder 3"/>
          <p:cNvSpPr>
            <a:spLocks noGrp="1"/>
          </p:cNvSpPr>
          <p:nvPr>
            <p:ph type="sldNum" sz="quarter" idx="5"/>
          </p:nvPr>
        </p:nvSpPr>
        <p:spPr/>
        <p:txBody>
          <a:bodyPr/>
          <a:lstStyle/>
          <a:p>
            <a:fld id="{EC1EE8C3-5F10-410D-82DA-CF0315F81788}" type="slidenum">
              <a:rPr lang="en-US" smtClean="0"/>
              <a:t>9</a:t>
            </a:fld>
            <a:endParaRPr lang="en-US"/>
          </a:p>
        </p:txBody>
      </p:sp>
    </p:spTree>
    <p:extLst>
      <p:ext uri="{BB962C8B-B14F-4D97-AF65-F5344CB8AC3E}">
        <p14:creationId xmlns:p14="http://schemas.microsoft.com/office/powerpoint/2010/main" val="32415154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Product Owner:</a:t>
            </a:r>
            <a:r>
              <a:rPr lang="en-US" dirty="0"/>
              <a:t> Maximizes the value of the product, manages the Product Backlog. (Focus on </a:t>
            </a:r>
            <a:r>
              <a:rPr lang="en-US" i="1" dirty="0"/>
              <a:t>what</a:t>
            </a:r>
            <a:r>
              <a:rPr lang="en-US" dirty="0"/>
              <a:t> needs to be built). </a:t>
            </a:r>
          </a:p>
          <a:p>
            <a:pPr marL="171450" indent="-171450">
              <a:buFont typeface="Arial" panose="020B0604020202020204" pitchFamily="34" charset="0"/>
              <a:buChar char="•"/>
            </a:pPr>
            <a:r>
              <a:rPr lang="en-US" b="1" dirty="0"/>
              <a:t>Scrum Master:</a:t>
            </a:r>
            <a:r>
              <a:rPr lang="en-US" dirty="0"/>
              <a:t> Facilitates the Scrum process, removes impediments, and coaches the team. (Focus on </a:t>
            </a:r>
            <a:r>
              <a:rPr lang="en-US" i="1" dirty="0"/>
              <a:t>how</a:t>
            </a:r>
            <a:r>
              <a:rPr lang="en-US" dirty="0"/>
              <a:t> the team works). </a:t>
            </a:r>
          </a:p>
          <a:p>
            <a:pPr marL="171450" indent="-171450">
              <a:buFont typeface="Arial" panose="020B0604020202020204" pitchFamily="34" charset="0"/>
              <a:buChar char="•"/>
            </a:pPr>
            <a:r>
              <a:rPr lang="en-US" b="1" dirty="0"/>
              <a:t>Development Team:</a:t>
            </a:r>
            <a:r>
              <a:rPr lang="en-US" dirty="0"/>
              <a:t> Cross-functional individuals who build the Increment. (Focus on </a:t>
            </a:r>
            <a:r>
              <a:rPr lang="en-US" i="1" dirty="0"/>
              <a:t>building</a:t>
            </a:r>
            <a:r>
              <a:rPr lang="en-US" dirty="0"/>
              <a:t> the product)</a:t>
            </a:r>
          </a:p>
        </p:txBody>
      </p:sp>
      <p:sp>
        <p:nvSpPr>
          <p:cNvPr id="4" name="Slide Number Placeholder 3"/>
          <p:cNvSpPr>
            <a:spLocks noGrp="1"/>
          </p:cNvSpPr>
          <p:nvPr>
            <p:ph type="sldNum" sz="quarter" idx="5"/>
          </p:nvPr>
        </p:nvSpPr>
        <p:spPr/>
        <p:txBody>
          <a:bodyPr/>
          <a:lstStyle/>
          <a:p>
            <a:fld id="{EC1EE8C3-5F10-410D-82DA-CF0315F81788}" type="slidenum">
              <a:rPr lang="en-US" smtClean="0"/>
              <a:t>10</a:t>
            </a:fld>
            <a:endParaRPr lang="en-US"/>
          </a:p>
        </p:txBody>
      </p:sp>
    </p:spTree>
    <p:extLst>
      <p:ext uri="{BB962C8B-B14F-4D97-AF65-F5344CB8AC3E}">
        <p14:creationId xmlns:p14="http://schemas.microsoft.com/office/powerpoint/2010/main" val="2465175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Product backlog -- Prioritized list of everything that </a:t>
            </a:r>
            <a:r>
              <a:rPr lang="en-US" i="1" dirty="0"/>
              <a:t>might</a:t>
            </a:r>
            <a:r>
              <a:rPr lang="en-US" dirty="0"/>
              <a:t> be needed in the product.</a:t>
            </a:r>
          </a:p>
          <a:p>
            <a:pPr marL="171450" indent="-171450">
              <a:buFont typeface="Arial" panose="020B0604020202020204" pitchFamily="34" charset="0"/>
              <a:buChar char="•"/>
            </a:pPr>
            <a:r>
              <a:rPr lang="en-US" dirty="0"/>
              <a:t>Sprint backlog -- Subset of the Product Backlog selected for a Sprint, plus the plan for delivering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Overall Events -- time-boxed opportunities for inspection and adaptation</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Scrums -- Daily quick sync for the Development Team.</a:t>
            </a:r>
          </a:p>
          <a:p>
            <a:pPr marL="171450" indent="-171450">
              <a:buFont typeface="Arial" panose="020B0604020202020204" pitchFamily="34" charset="0"/>
              <a:buChar char="•"/>
            </a:pPr>
            <a:r>
              <a:rPr lang="en-US" b="1" dirty="0"/>
              <a:t>Increment:</a:t>
            </a:r>
            <a:r>
              <a:rPr lang="en-US" dirty="0"/>
              <a:t> The "Done," a usable product resulting from a Sprint. Each sprint creates an increment that adds to the last one. </a:t>
            </a:r>
          </a:p>
          <a:p>
            <a:pPr marL="171450" indent="-171450">
              <a:buFont typeface="Arial" panose="020B0604020202020204" pitchFamily="34" charset="0"/>
              <a:buChar char="•"/>
            </a:pPr>
            <a:r>
              <a:rPr lang="en-US" dirty="0"/>
              <a:t>Done has somewhat different meanings to different teams, but some form of all testing completed, no known defects, code review completed and passed, approvals secured, etc.</a:t>
            </a:r>
          </a:p>
          <a:p>
            <a:pPr marL="171450" indent="-171450">
              <a:buFont typeface="Arial" panose="020B0604020202020204" pitchFamily="34" charset="0"/>
              <a:buChar char="•"/>
            </a:pPr>
            <a:r>
              <a:rPr lang="en-US" dirty="0"/>
              <a:t>Reviews – inspect the outcome of an increment and adapt the product backlog -- timeboxed to a maximum of four hours for a one-month Sprint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Retrospectives – post-mortem of the sprint increment and plan improvements for the next sprint (what went well, what could be improved, what we will commit to in the next sprint)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C1EE8C3-5F10-410D-82DA-CF0315F81788}" type="slidenum">
              <a:rPr lang="en-US" smtClean="0"/>
              <a:t>11</a:t>
            </a:fld>
            <a:endParaRPr lang="en-US"/>
          </a:p>
        </p:txBody>
      </p:sp>
    </p:spTree>
    <p:extLst>
      <p:ext uri="{BB962C8B-B14F-4D97-AF65-F5344CB8AC3E}">
        <p14:creationId xmlns:p14="http://schemas.microsoft.com/office/powerpoint/2010/main" val="2058258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1EE8C3-5F10-410D-82DA-CF0315F81788}" type="slidenum">
              <a:rPr lang="en-US" smtClean="0"/>
              <a:t>12</a:t>
            </a:fld>
            <a:endParaRPr lang="en-US"/>
          </a:p>
        </p:txBody>
      </p:sp>
    </p:spTree>
    <p:extLst>
      <p:ext uri="{BB962C8B-B14F-4D97-AF65-F5344CB8AC3E}">
        <p14:creationId xmlns:p14="http://schemas.microsoft.com/office/powerpoint/2010/main" val="3389402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83191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849900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19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783818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403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137612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075280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48766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479860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229304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4/20/2025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508791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4/20/2025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626155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BEC44CD-E290-4D60-A056-5BA05B182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A301B30-B9C1-5BC3-EDD1-4D8EDA0E0374}"/>
              </a:ext>
            </a:extLst>
          </p:cNvPr>
          <p:cNvPicPr>
            <a:picLocks noChangeAspect="1"/>
          </p:cNvPicPr>
          <p:nvPr/>
        </p:nvPicPr>
        <p:blipFill>
          <a:blip r:embed="rId3">
            <a:alphaModFix amt="40000"/>
          </a:blip>
          <a:srcRect t="17883"/>
          <a:stretch/>
        </p:blipFill>
        <p:spPr>
          <a:xfrm>
            <a:off x="-2" y="-4"/>
            <a:ext cx="12192001" cy="6858001"/>
          </a:xfrm>
          <a:prstGeom prst="rect">
            <a:avLst/>
          </a:prstGeom>
        </p:spPr>
      </p:pic>
      <p:sp>
        <p:nvSpPr>
          <p:cNvPr id="2" name="Title 1">
            <a:extLst>
              <a:ext uri="{FF2B5EF4-FFF2-40B4-BE49-F238E27FC236}">
                <a16:creationId xmlns:a16="http://schemas.microsoft.com/office/drawing/2014/main" id="{07C42948-E828-2356-4FF2-3D8B3FADE008}"/>
              </a:ext>
            </a:extLst>
          </p:cNvPr>
          <p:cNvSpPr>
            <a:spLocks noGrp="1"/>
          </p:cNvSpPr>
          <p:nvPr>
            <p:ph type="ctrTitle"/>
          </p:nvPr>
        </p:nvSpPr>
        <p:spPr>
          <a:xfrm>
            <a:off x="517870" y="978408"/>
            <a:ext cx="5021182" cy="2450592"/>
          </a:xfrm>
        </p:spPr>
        <p:txBody>
          <a:bodyPr anchor="t">
            <a:normAutofit/>
          </a:bodyPr>
          <a:lstStyle/>
          <a:p>
            <a:r>
              <a:rPr lang="en-US" sz="6000" dirty="0">
                <a:solidFill>
                  <a:srgbClr val="FFFFFF"/>
                </a:solidFill>
              </a:rPr>
              <a:t>Introduction to Scrum</a:t>
            </a:r>
          </a:p>
        </p:txBody>
      </p:sp>
      <p:sp>
        <p:nvSpPr>
          <p:cNvPr id="3" name="Subtitle 2">
            <a:extLst>
              <a:ext uri="{FF2B5EF4-FFF2-40B4-BE49-F238E27FC236}">
                <a16:creationId xmlns:a16="http://schemas.microsoft.com/office/drawing/2014/main" id="{DDEF189A-66A2-ACA3-8FDB-0CACE81853C6}"/>
              </a:ext>
            </a:extLst>
          </p:cNvPr>
          <p:cNvSpPr>
            <a:spLocks noGrp="1"/>
          </p:cNvSpPr>
          <p:nvPr>
            <p:ph type="subTitle" idx="1"/>
          </p:nvPr>
        </p:nvSpPr>
        <p:spPr>
          <a:xfrm>
            <a:off x="6652366" y="4017818"/>
            <a:ext cx="5040785" cy="1828799"/>
          </a:xfrm>
        </p:spPr>
        <p:txBody>
          <a:bodyPr anchor="b">
            <a:normAutofit/>
          </a:bodyPr>
          <a:lstStyle/>
          <a:p>
            <a:r>
              <a:rPr lang="en-US" sz="2400" dirty="0">
                <a:solidFill>
                  <a:srgbClr val="FFFFFF"/>
                </a:solidFill>
              </a:rPr>
              <a:t>Dr. </a:t>
            </a:r>
            <a:r>
              <a:rPr lang="en-US" sz="2400">
                <a:solidFill>
                  <a:srgbClr val="FFFFFF"/>
                </a:solidFill>
              </a:rPr>
              <a:t>Michael Robbeloth</a:t>
            </a:r>
            <a:endParaRPr lang="en-US" sz="2400" dirty="0">
              <a:solidFill>
                <a:srgbClr val="FFFFFF"/>
              </a:solidFill>
            </a:endParaRPr>
          </a:p>
          <a:p>
            <a:r>
              <a:rPr lang="en-US" sz="2400" dirty="0">
                <a:solidFill>
                  <a:srgbClr val="FFFFFF"/>
                </a:solidFill>
              </a:rPr>
              <a:t>Online Demo Lesson</a:t>
            </a:r>
          </a:p>
          <a:p>
            <a:r>
              <a:rPr lang="en-US" sz="2400" dirty="0">
                <a:solidFill>
                  <a:srgbClr val="FFFFFF"/>
                </a:solidFill>
              </a:rPr>
              <a:t>April 24, 2025</a:t>
            </a:r>
          </a:p>
        </p:txBody>
      </p:sp>
      <p:sp>
        <p:nvSpPr>
          <p:cNvPr id="11" name="Rectangle 10">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209925"/>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qr code with black squares&#10;&#10;AI-generated content may be incorrect.">
            <a:extLst>
              <a:ext uri="{FF2B5EF4-FFF2-40B4-BE49-F238E27FC236}">
                <a16:creationId xmlns:a16="http://schemas.microsoft.com/office/drawing/2014/main" id="{5D31DF2F-CC4C-8E82-AD40-BD1A03B2AC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241" y="3054261"/>
            <a:ext cx="3295649" cy="3295649"/>
          </a:xfrm>
          <a:prstGeom prst="rect">
            <a:avLst/>
          </a:prstGeom>
        </p:spPr>
      </p:pic>
    </p:spTree>
    <p:extLst>
      <p:ext uri="{BB962C8B-B14F-4D97-AF65-F5344CB8AC3E}">
        <p14:creationId xmlns:p14="http://schemas.microsoft.com/office/powerpoint/2010/main" val="17117119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AE7B87-2609-DDE0-4F6A-C8D000910243}"/>
              </a:ext>
            </a:extLst>
          </p:cNvPr>
          <p:cNvSpPr>
            <a:spLocks noGrp="1"/>
          </p:cNvSpPr>
          <p:nvPr>
            <p:ph type="title"/>
          </p:nvPr>
        </p:nvSpPr>
        <p:spPr>
          <a:xfrm>
            <a:off x="5431536" y="978408"/>
            <a:ext cx="6236208" cy="1463040"/>
          </a:xfrm>
        </p:spPr>
        <p:txBody>
          <a:bodyPr>
            <a:normAutofit/>
          </a:bodyPr>
          <a:lstStyle/>
          <a:p>
            <a:r>
              <a:rPr lang="en-US" dirty="0"/>
              <a:t>The Team</a:t>
            </a:r>
          </a:p>
        </p:txBody>
      </p:sp>
      <p:pic>
        <p:nvPicPr>
          <p:cNvPr id="5" name="Picture 4" descr="A group of people standing in front of a whiteboard&#10;&#10;AI-generated content may be incorrect.">
            <a:extLst>
              <a:ext uri="{FF2B5EF4-FFF2-40B4-BE49-F238E27FC236}">
                <a16:creationId xmlns:a16="http://schemas.microsoft.com/office/drawing/2014/main" id="{3D34C8FA-0EC1-5A67-DEEC-18297D26FD94}"/>
              </a:ext>
            </a:extLst>
          </p:cNvPr>
          <p:cNvPicPr>
            <a:picLocks noChangeAspect="1"/>
          </p:cNvPicPr>
          <p:nvPr/>
        </p:nvPicPr>
        <p:blipFill>
          <a:blip r:embed="rId3"/>
          <a:srcRect r="-3" b="7698"/>
          <a:stretch/>
        </p:blipFill>
        <p:spPr>
          <a:xfrm>
            <a:off x="517869" y="508091"/>
            <a:ext cx="4221911" cy="5837918"/>
          </a:xfrm>
          <a:prstGeom prst="rect">
            <a:avLst/>
          </a:prstGeom>
        </p:spPr>
      </p:pic>
      <p:sp>
        <p:nvSpPr>
          <p:cNvPr id="12" name="Freeform: Shape 11">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BE58C50-840C-84B1-E7B8-9AB8D6A29653}"/>
              </a:ext>
            </a:extLst>
          </p:cNvPr>
          <p:cNvSpPr>
            <a:spLocks noGrp="1"/>
          </p:cNvSpPr>
          <p:nvPr>
            <p:ph idx="1"/>
          </p:nvPr>
        </p:nvSpPr>
        <p:spPr>
          <a:xfrm>
            <a:off x="5431536" y="2578608"/>
            <a:ext cx="6236208" cy="3767328"/>
          </a:xfrm>
        </p:spPr>
        <p:txBody>
          <a:bodyPr>
            <a:normAutofit/>
          </a:bodyPr>
          <a:lstStyle/>
          <a:p>
            <a:pPr marL="0" indent="0">
              <a:buNone/>
            </a:pPr>
            <a:r>
              <a:rPr lang="en-US" dirty="0"/>
              <a:t>The team consists of:</a:t>
            </a:r>
          </a:p>
          <a:p>
            <a:r>
              <a:rPr lang="en-US" dirty="0"/>
              <a:t>Scrum Master</a:t>
            </a:r>
          </a:p>
          <a:p>
            <a:r>
              <a:rPr lang="en-US" dirty="0"/>
              <a:t>Product Owner</a:t>
            </a:r>
          </a:p>
          <a:p>
            <a:r>
              <a:rPr lang="en-US" dirty="0"/>
              <a:t>Developers</a:t>
            </a:r>
          </a:p>
        </p:txBody>
      </p:sp>
    </p:spTree>
    <p:extLst>
      <p:ext uri="{BB962C8B-B14F-4D97-AF65-F5344CB8AC3E}">
        <p14:creationId xmlns:p14="http://schemas.microsoft.com/office/powerpoint/2010/main" val="4053772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FCB4AA4-1CB9-2F67-B234-A0AB4160184D}"/>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E18C62-D3D6-36A5-0810-6CBB94BA95DB}"/>
              </a:ext>
            </a:extLst>
          </p:cNvPr>
          <p:cNvSpPr>
            <a:spLocks noGrp="1"/>
          </p:cNvSpPr>
          <p:nvPr>
            <p:ph type="title"/>
          </p:nvPr>
        </p:nvSpPr>
        <p:spPr>
          <a:xfrm>
            <a:off x="521208" y="978408"/>
            <a:ext cx="6300216" cy="1463040"/>
          </a:xfrm>
        </p:spPr>
        <p:txBody>
          <a:bodyPr>
            <a:normAutofit/>
          </a:bodyPr>
          <a:lstStyle/>
          <a:p>
            <a:r>
              <a:rPr lang="en-US" dirty="0"/>
              <a:t>Components of a Sprint</a:t>
            </a:r>
          </a:p>
        </p:txBody>
      </p:sp>
      <p:sp>
        <p:nvSpPr>
          <p:cNvPr id="19" name="Rectangle 18">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B346E4-9321-F58D-EF6C-AE8BACBF368E}"/>
              </a:ext>
            </a:extLst>
          </p:cNvPr>
          <p:cNvSpPr>
            <a:spLocks noGrp="1"/>
          </p:cNvSpPr>
          <p:nvPr>
            <p:ph idx="1"/>
          </p:nvPr>
        </p:nvSpPr>
        <p:spPr>
          <a:xfrm>
            <a:off x="521208" y="2578608"/>
            <a:ext cx="6300216" cy="3767328"/>
          </a:xfrm>
        </p:spPr>
        <p:txBody>
          <a:bodyPr>
            <a:normAutofit/>
          </a:bodyPr>
          <a:lstStyle/>
          <a:p>
            <a:pPr>
              <a:lnSpc>
                <a:spcPct val="100000"/>
              </a:lnSpc>
            </a:pPr>
            <a:r>
              <a:rPr lang="en-US" dirty="0"/>
              <a:t>Stakeholders start with a product backlog</a:t>
            </a:r>
          </a:p>
          <a:p>
            <a:pPr>
              <a:lnSpc>
                <a:spcPct val="100000"/>
              </a:lnSpc>
            </a:pPr>
            <a:r>
              <a:rPr lang="en-US" dirty="0"/>
              <a:t>Stakeholders generate a sprint backlog from the product backlog</a:t>
            </a:r>
          </a:p>
          <a:p>
            <a:pPr>
              <a:lnSpc>
                <a:spcPct val="100000"/>
              </a:lnSpc>
            </a:pPr>
            <a:r>
              <a:rPr lang="en-US" dirty="0"/>
              <a:t>Stakeholders develop a plan to turn the backlog into a working, deliverable increment</a:t>
            </a:r>
          </a:p>
          <a:p>
            <a:pPr>
              <a:lnSpc>
                <a:spcPct val="100000"/>
              </a:lnSpc>
            </a:pPr>
            <a:r>
              <a:rPr lang="en-US" dirty="0"/>
              <a:t>Stakeholders participate in five events</a:t>
            </a:r>
          </a:p>
          <a:p>
            <a:pPr>
              <a:lnSpc>
                <a:spcPct val="100000"/>
              </a:lnSpc>
            </a:pPr>
            <a:r>
              <a:rPr lang="en-US" dirty="0"/>
              <a:t>Stakeholders produce three artifacts </a:t>
            </a:r>
          </a:p>
          <a:p>
            <a:pPr>
              <a:lnSpc>
                <a:spcPct val="100000"/>
              </a:lnSpc>
            </a:pPr>
            <a:r>
              <a:rPr lang="en-US" dirty="0"/>
              <a:t>Stakeholders hold daily scrums during the sprint</a:t>
            </a:r>
          </a:p>
          <a:p>
            <a:pPr>
              <a:lnSpc>
                <a:spcPct val="100000"/>
              </a:lnSpc>
            </a:pPr>
            <a:r>
              <a:rPr lang="en-US" dirty="0"/>
              <a:t>Stakeholders hold a review after the increment is delivered</a:t>
            </a:r>
          </a:p>
          <a:p>
            <a:pPr>
              <a:lnSpc>
                <a:spcPct val="100000"/>
              </a:lnSpc>
            </a:pPr>
            <a:r>
              <a:rPr lang="en-US" dirty="0"/>
              <a:t>Stakeholders hold a retrospective after the review</a:t>
            </a:r>
          </a:p>
          <a:p>
            <a:pPr marL="0" indent="0">
              <a:lnSpc>
                <a:spcPct val="100000"/>
              </a:lnSpc>
              <a:buNone/>
            </a:pPr>
            <a:endParaRPr lang="en-US" dirty="0"/>
          </a:p>
          <a:p>
            <a:pPr marL="0" indent="0">
              <a:lnSpc>
                <a:spcPct val="100000"/>
              </a:lnSpc>
              <a:buNone/>
            </a:pPr>
            <a:endParaRPr lang="en-US" dirty="0"/>
          </a:p>
        </p:txBody>
      </p:sp>
      <p:pic>
        <p:nvPicPr>
          <p:cNvPr id="7" name="Picture 6" descr="A diagram of a scrum process&#10;&#10;AI-generated content may be incorrect.">
            <a:extLst>
              <a:ext uri="{FF2B5EF4-FFF2-40B4-BE49-F238E27FC236}">
                <a16:creationId xmlns:a16="http://schemas.microsoft.com/office/drawing/2014/main" id="{0D3975E4-52E5-922E-6EDD-FDB4FAA7301C}"/>
              </a:ext>
            </a:extLst>
          </p:cNvPr>
          <p:cNvPicPr>
            <a:picLocks noChangeAspect="1"/>
          </p:cNvPicPr>
          <p:nvPr/>
        </p:nvPicPr>
        <p:blipFill>
          <a:blip r:embed="rId3"/>
          <a:srcRect r="2" b="4386"/>
          <a:stretch/>
        </p:blipFill>
        <p:spPr>
          <a:xfrm>
            <a:off x="7586236" y="508090"/>
            <a:ext cx="4081805" cy="5846990"/>
          </a:xfrm>
          <a:prstGeom prst="rect">
            <a:avLst/>
          </a:prstGeom>
        </p:spPr>
      </p:pic>
    </p:spTree>
    <p:extLst>
      <p:ext uri="{BB962C8B-B14F-4D97-AF65-F5344CB8AC3E}">
        <p14:creationId xmlns:p14="http://schemas.microsoft.com/office/powerpoint/2010/main" val="89344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p:cTn id="21"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 calcmode="lin" valueType="num">
                                      <p:cBhvr>
                                        <p:cTn id="28"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3">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p:cTn id="35"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p:cTn id="42"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3"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44" dur="500"/>
                                        <p:tgtEl>
                                          <p:spTgt spid="3">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p:cTn id="4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5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51" dur="500"/>
                                        <p:tgtEl>
                                          <p:spTgt spid="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p:cTn id="5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5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6223393-549B-E4C2-EE4C-08A9F769E752}"/>
              </a:ext>
            </a:extLst>
          </p:cNvPr>
          <p:cNvSpPr>
            <a:spLocks noGrp="1"/>
          </p:cNvSpPr>
          <p:nvPr>
            <p:ph type="title"/>
          </p:nvPr>
        </p:nvSpPr>
        <p:spPr>
          <a:xfrm>
            <a:off x="5431536" y="978408"/>
            <a:ext cx="6236208" cy="1463040"/>
          </a:xfrm>
        </p:spPr>
        <p:txBody>
          <a:bodyPr>
            <a:normAutofit/>
          </a:bodyPr>
          <a:lstStyle/>
          <a:p>
            <a:r>
              <a:rPr lang="en-US" dirty="0"/>
              <a:t>Key Benefits </a:t>
            </a:r>
          </a:p>
        </p:txBody>
      </p:sp>
      <p:pic>
        <p:nvPicPr>
          <p:cNvPr id="5" name="Picture 4" descr="A group of people looking at a computer&#10;&#10;AI-generated content may be incorrect.">
            <a:extLst>
              <a:ext uri="{FF2B5EF4-FFF2-40B4-BE49-F238E27FC236}">
                <a16:creationId xmlns:a16="http://schemas.microsoft.com/office/drawing/2014/main" id="{CB45558B-609A-B5F4-3FAD-CAB8E9E92D3F}"/>
              </a:ext>
            </a:extLst>
          </p:cNvPr>
          <p:cNvPicPr>
            <a:picLocks noChangeAspect="1"/>
          </p:cNvPicPr>
          <p:nvPr/>
        </p:nvPicPr>
        <p:blipFill>
          <a:blip r:embed="rId3"/>
          <a:srcRect r="-3" b="7698"/>
          <a:stretch/>
        </p:blipFill>
        <p:spPr>
          <a:xfrm>
            <a:off x="517869" y="508091"/>
            <a:ext cx="4221911" cy="5837918"/>
          </a:xfrm>
          <a:prstGeom prst="rect">
            <a:avLst/>
          </a:prstGeom>
        </p:spPr>
      </p:pic>
      <p:sp>
        <p:nvSpPr>
          <p:cNvPr id="12" name="Freeform: Shape 11">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39ADAD64-9BC6-8598-8228-BD4C2A1287A6}"/>
              </a:ext>
            </a:extLst>
          </p:cNvPr>
          <p:cNvSpPr>
            <a:spLocks noGrp="1"/>
          </p:cNvSpPr>
          <p:nvPr>
            <p:ph idx="1"/>
          </p:nvPr>
        </p:nvSpPr>
        <p:spPr>
          <a:xfrm>
            <a:off x="5431536" y="2578608"/>
            <a:ext cx="6236208" cy="3767328"/>
          </a:xfrm>
        </p:spPr>
        <p:txBody>
          <a:bodyPr>
            <a:normAutofit/>
          </a:bodyPr>
          <a:lstStyle/>
          <a:p>
            <a:r>
              <a:rPr lang="en-US" dirty="0"/>
              <a:t>Increased flexibility and adaptability to change. </a:t>
            </a:r>
          </a:p>
          <a:p>
            <a:r>
              <a:rPr lang="en-US" dirty="0"/>
              <a:t>Improved team collaboration and self-organization. </a:t>
            </a:r>
          </a:p>
          <a:p>
            <a:r>
              <a:rPr lang="en-US" dirty="0"/>
              <a:t>Faster delivery of value to customers. </a:t>
            </a:r>
          </a:p>
          <a:p>
            <a:r>
              <a:rPr lang="en-US" dirty="0"/>
              <a:t>Enhanced transparency and visibility of progress.</a:t>
            </a:r>
          </a:p>
        </p:txBody>
      </p:sp>
    </p:spTree>
    <p:extLst>
      <p:ext uri="{BB962C8B-B14F-4D97-AF65-F5344CB8AC3E}">
        <p14:creationId xmlns:p14="http://schemas.microsoft.com/office/powerpoint/2010/main" val="263820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E73AF435-44C8-C44B-9352-ACFA393E2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399617-C2E9-E740-B1EC-431B010C6CC1}"/>
              </a:ext>
            </a:extLst>
          </p:cNvPr>
          <p:cNvSpPr>
            <a:spLocks noGrp="1"/>
          </p:cNvSpPr>
          <p:nvPr>
            <p:ph type="title"/>
          </p:nvPr>
        </p:nvSpPr>
        <p:spPr>
          <a:xfrm>
            <a:off x="521208" y="978407"/>
            <a:ext cx="4358503" cy="3137941"/>
          </a:xfrm>
        </p:spPr>
        <p:txBody>
          <a:bodyPr vert="horz" lIns="91440" tIns="45720" rIns="91440" bIns="45720" rtlCol="0" anchor="t">
            <a:normAutofit/>
          </a:bodyPr>
          <a:lstStyle/>
          <a:p>
            <a:r>
              <a:rPr lang="en-US" sz="6000" dirty="0"/>
              <a:t>Key </a:t>
            </a:r>
            <a:br>
              <a:rPr lang="en-US" sz="6000" dirty="0"/>
            </a:br>
            <a:r>
              <a:rPr lang="en-US" sz="6000" dirty="0"/>
              <a:t>Takeaways</a:t>
            </a:r>
          </a:p>
        </p:txBody>
      </p:sp>
      <p:sp>
        <p:nvSpPr>
          <p:cNvPr id="16" name="Freeform: Shape 15">
            <a:extLst>
              <a:ext uri="{FF2B5EF4-FFF2-40B4-BE49-F238E27FC236}">
                <a16:creationId xmlns:a16="http://schemas.microsoft.com/office/drawing/2014/main" id="{288058DF-7580-C88F-23F0-429412309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5" y="508090"/>
            <a:ext cx="4288568" cy="149279"/>
          </a:xfrm>
          <a:custGeom>
            <a:avLst/>
            <a:gdLst>
              <a:gd name="connsiteX0" fmla="*/ 0 w 6117427"/>
              <a:gd name="connsiteY0" fmla="*/ 0 h 149279"/>
              <a:gd name="connsiteX1" fmla="*/ 6117427 w 6117427"/>
              <a:gd name="connsiteY1" fmla="*/ 0 h 149279"/>
              <a:gd name="connsiteX2" fmla="*/ 6117427 w 6117427"/>
              <a:gd name="connsiteY2" fmla="*/ 149279 h 149279"/>
              <a:gd name="connsiteX3" fmla="*/ 0 w 611742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117427" h="149279">
                <a:moveTo>
                  <a:pt x="0" y="0"/>
                </a:moveTo>
                <a:lnTo>
                  <a:pt x="6117427" y="0"/>
                </a:lnTo>
                <a:lnTo>
                  <a:pt x="611742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43F82943-4565-9E0E-E9DB-5B7B417E6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07749"/>
            <a:ext cx="4307405" cy="45720"/>
          </a:xfrm>
          <a:custGeom>
            <a:avLst/>
            <a:gdLst>
              <a:gd name="connsiteX0" fmla="*/ 0 w 6144298"/>
              <a:gd name="connsiteY0" fmla="*/ 0 h 45720"/>
              <a:gd name="connsiteX1" fmla="*/ 5021183 w 6144298"/>
              <a:gd name="connsiteY1" fmla="*/ 0 h 45720"/>
              <a:gd name="connsiteX2" fmla="*/ 5021183 w 6144298"/>
              <a:gd name="connsiteY2" fmla="*/ 1 h 45720"/>
              <a:gd name="connsiteX3" fmla="*/ 6144298 w 6144298"/>
              <a:gd name="connsiteY3" fmla="*/ 1 h 45720"/>
              <a:gd name="connsiteX4" fmla="*/ 6144298 w 6144298"/>
              <a:gd name="connsiteY4" fmla="*/ 45720 h 45720"/>
              <a:gd name="connsiteX5" fmla="*/ 1123115 w 6144298"/>
              <a:gd name="connsiteY5" fmla="*/ 45720 h 45720"/>
              <a:gd name="connsiteX6" fmla="*/ 1123115 w 6144298"/>
              <a:gd name="connsiteY6" fmla="*/ 45719 h 45720"/>
              <a:gd name="connsiteX7" fmla="*/ 0 w 6144298"/>
              <a:gd name="connsiteY7" fmla="*/ 45719 h 4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4298" h="45720">
                <a:moveTo>
                  <a:pt x="0" y="0"/>
                </a:moveTo>
                <a:lnTo>
                  <a:pt x="5021183" y="0"/>
                </a:lnTo>
                <a:lnTo>
                  <a:pt x="5021183" y="1"/>
                </a:lnTo>
                <a:lnTo>
                  <a:pt x="6144298" y="1"/>
                </a:lnTo>
                <a:lnTo>
                  <a:pt x="6144298" y="45720"/>
                </a:lnTo>
                <a:lnTo>
                  <a:pt x="1123115" y="45720"/>
                </a:lnTo>
                <a:lnTo>
                  <a:pt x="112311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group of people in hardhats looking at a factory&#10;&#10;AI-generated content may be incorrect.">
            <a:extLst>
              <a:ext uri="{FF2B5EF4-FFF2-40B4-BE49-F238E27FC236}">
                <a16:creationId xmlns:a16="http://schemas.microsoft.com/office/drawing/2014/main" id="{53B2B516-5150-8F8B-837F-BD7E42D55E1E}"/>
              </a:ext>
            </a:extLst>
          </p:cNvPr>
          <p:cNvPicPr>
            <a:picLocks noGrp="1" noChangeAspect="1"/>
          </p:cNvPicPr>
          <p:nvPr>
            <p:ph idx="1"/>
          </p:nvPr>
        </p:nvPicPr>
        <p:blipFill>
          <a:blip r:embed="rId3"/>
          <a:srcRect t="1935" r="3" b="6449"/>
          <a:stretch/>
        </p:blipFill>
        <p:spPr>
          <a:xfrm>
            <a:off x="5398477" y="508090"/>
            <a:ext cx="6271028" cy="5745379"/>
          </a:xfrm>
          <a:prstGeom prst="rect">
            <a:avLst/>
          </a:prstGeom>
        </p:spPr>
      </p:pic>
    </p:spTree>
    <p:extLst>
      <p:ext uri="{BB962C8B-B14F-4D97-AF65-F5344CB8AC3E}">
        <p14:creationId xmlns:p14="http://schemas.microsoft.com/office/powerpoint/2010/main" val="2464683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F900-9A32-10B0-6746-83796EB9A4F0}"/>
              </a:ext>
            </a:extLst>
          </p:cNvPr>
          <p:cNvSpPr>
            <a:spLocks noGrp="1"/>
          </p:cNvSpPr>
          <p:nvPr>
            <p:ph type="title"/>
          </p:nvPr>
        </p:nvSpPr>
        <p:spPr/>
        <p:txBody>
          <a:bodyPr/>
          <a:lstStyle/>
          <a:p>
            <a:r>
              <a:rPr lang="en-US"/>
              <a:t>ACM CS Curricular Guidelines</a:t>
            </a:r>
            <a:endParaRPr lang="en-US" dirty="0"/>
          </a:p>
        </p:txBody>
      </p:sp>
      <p:graphicFrame>
        <p:nvGraphicFramePr>
          <p:cNvPr id="19" name="Content Placeholder 2">
            <a:extLst>
              <a:ext uri="{FF2B5EF4-FFF2-40B4-BE49-F238E27FC236}">
                <a16:creationId xmlns:a16="http://schemas.microsoft.com/office/drawing/2014/main" id="{67E8B82F-E10D-8593-C154-E839CF616026}"/>
              </a:ext>
            </a:extLst>
          </p:cNvPr>
          <p:cNvGraphicFramePr>
            <a:graphicFrameLocks noGrp="1"/>
          </p:cNvGraphicFramePr>
          <p:nvPr>
            <p:ph idx="1"/>
          </p:nvPr>
        </p:nvGraphicFramePr>
        <p:xfrm>
          <a:off x="521208" y="2578608"/>
          <a:ext cx="11155680" cy="37673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0726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F42F-3BBE-FF06-6257-6743B952EDAA}"/>
              </a:ext>
            </a:extLst>
          </p:cNvPr>
          <p:cNvSpPr>
            <a:spLocks noGrp="1"/>
          </p:cNvSpPr>
          <p:nvPr>
            <p:ph type="title"/>
          </p:nvPr>
        </p:nvSpPr>
        <p:spPr/>
        <p:txBody>
          <a:bodyPr/>
          <a:lstStyle/>
          <a:p>
            <a:r>
              <a:rPr lang="en-US" dirty="0"/>
              <a:t>ABET Learning Outcomes Covered</a:t>
            </a:r>
          </a:p>
        </p:txBody>
      </p:sp>
      <p:sp>
        <p:nvSpPr>
          <p:cNvPr id="3" name="Content Placeholder 2">
            <a:extLst>
              <a:ext uri="{FF2B5EF4-FFF2-40B4-BE49-F238E27FC236}">
                <a16:creationId xmlns:a16="http://schemas.microsoft.com/office/drawing/2014/main" id="{E3415079-4D18-87D0-50F2-35C0A02DE2E9}"/>
              </a:ext>
            </a:extLst>
          </p:cNvPr>
          <p:cNvSpPr>
            <a:spLocks noGrp="1"/>
          </p:cNvSpPr>
          <p:nvPr>
            <p:ph idx="1"/>
          </p:nvPr>
        </p:nvSpPr>
        <p:spPr/>
        <p:txBody>
          <a:bodyPr/>
          <a:lstStyle/>
          <a:p>
            <a:r>
              <a:rPr lang="en-US" sz="1800" b="0" i="0" u="none" strike="noStrike" baseline="0" dirty="0">
                <a:solidFill>
                  <a:srgbClr val="000000"/>
                </a:solidFill>
                <a:latin typeface="Times New Roman" panose="02020603050405020304" pitchFamily="18" charset="0"/>
              </a:rPr>
              <a:t>CS 5 Function effectively as a member or leader of a team engaged in activities appropriate to the program’s discipline </a:t>
            </a:r>
            <a:endParaRPr lang="en-US" dirty="0"/>
          </a:p>
          <a:p>
            <a:r>
              <a:rPr lang="en-US" dirty="0"/>
              <a:t>SE 3 An ability to communicate effectively with a range of audiences;</a:t>
            </a:r>
          </a:p>
          <a:p>
            <a:r>
              <a:rPr lang="en-US" dirty="0"/>
              <a:t>SE 5 An ability to function effectively on a team whose members together provide leadership, create a collaborative and inclusive environment, establish goals, plan tasks, and meet objectives;</a:t>
            </a:r>
          </a:p>
          <a:p>
            <a:r>
              <a:rPr lang="en-US" dirty="0"/>
              <a:t>SE 6 An ability to develop and conduct appropriate experimentation, analyze and interpret data, and use engineering judgement to draw conclusions;</a:t>
            </a:r>
          </a:p>
        </p:txBody>
      </p:sp>
      <p:pic>
        <p:nvPicPr>
          <p:cNvPr id="1025" name="Picture 1" descr="Return to {$returnto_text}">
            <a:extLst>
              <a:ext uri="{FF2B5EF4-FFF2-40B4-BE49-F238E27FC236}">
                <a16:creationId xmlns:a16="http://schemas.microsoft.com/office/drawing/2014/main" id="{9BEBE4C0-E0E8-6B5B-3C83-08C5B8649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825" cy="13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035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D11DD4-8B14-3067-CFBA-C6FBD99E2E8B}"/>
              </a:ext>
            </a:extLst>
          </p:cNvPr>
          <p:cNvSpPr>
            <a:spLocks noGrp="1"/>
          </p:cNvSpPr>
          <p:nvPr>
            <p:ph type="title"/>
          </p:nvPr>
        </p:nvSpPr>
        <p:spPr>
          <a:xfrm>
            <a:off x="5431536" y="978408"/>
            <a:ext cx="6236208" cy="1463040"/>
          </a:xfrm>
        </p:spPr>
        <p:txBody>
          <a:bodyPr>
            <a:normAutofit/>
          </a:bodyPr>
          <a:lstStyle/>
          <a:p>
            <a:r>
              <a:rPr lang="en-US" dirty="0"/>
              <a:t>Agenda</a:t>
            </a:r>
          </a:p>
        </p:txBody>
      </p:sp>
      <p:pic>
        <p:nvPicPr>
          <p:cNvPr id="7" name="Picture 6" descr="A close up of a leather bag&#10;&#10;AI-generated content may be incorrect.">
            <a:extLst>
              <a:ext uri="{FF2B5EF4-FFF2-40B4-BE49-F238E27FC236}">
                <a16:creationId xmlns:a16="http://schemas.microsoft.com/office/drawing/2014/main" id="{5740A245-FC8B-421B-CF5C-D9FE0B1CF0F6}"/>
              </a:ext>
            </a:extLst>
          </p:cNvPr>
          <p:cNvPicPr>
            <a:picLocks noChangeAspect="1"/>
          </p:cNvPicPr>
          <p:nvPr/>
        </p:nvPicPr>
        <p:blipFill>
          <a:blip r:embed="rId2"/>
          <a:srcRect l="2435" r="25247" b="1"/>
          <a:stretch/>
        </p:blipFill>
        <p:spPr>
          <a:xfrm>
            <a:off x="517869" y="508091"/>
            <a:ext cx="4221911" cy="5837918"/>
          </a:xfrm>
          <a:prstGeom prst="rect">
            <a:avLst/>
          </a:prstGeom>
        </p:spPr>
      </p:pic>
      <p:sp>
        <p:nvSpPr>
          <p:cNvPr id="19" name="Freeform: Shape 18">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28752E7-4805-0506-F767-EFD66511737C}"/>
              </a:ext>
            </a:extLst>
          </p:cNvPr>
          <p:cNvSpPr>
            <a:spLocks noGrp="1"/>
          </p:cNvSpPr>
          <p:nvPr>
            <p:ph idx="1"/>
          </p:nvPr>
        </p:nvSpPr>
        <p:spPr>
          <a:xfrm>
            <a:off x="5431536" y="2578608"/>
            <a:ext cx="6236208" cy="3767328"/>
          </a:xfrm>
        </p:spPr>
        <p:txBody>
          <a:bodyPr>
            <a:normAutofit/>
          </a:bodyPr>
          <a:lstStyle/>
          <a:p>
            <a:r>
              <a:rPr lang="en-US" dirty="0"/>
              <a:t>Introduction</a:t>
            </a:r>
          </a:p>
          <a:p>
            <a:r>
              <a:rPr lang="en-US" dirty="0"/>
              <a:t>Core Concepts</a:t>
            </a:r>
          </a:p>
          <a:p>
            <a:r>
              <a:rPr lang="en-US" dirty="0"/>
              <a:t>The Three Pillars</a:t>
            </a:r>
          </a:p>
          <a:p>
            <a:r>
              <a:rPr lang="en-US" dirty="0"/>
              <a:t>The Five Values</a:t>
            </a:r>
          </a:p>
          <a:p>
            <a:r>
              <a:rPr lang="en-US" dirty="0"/>
              <a:t>The Team</a:t>
            </a:r>
          </a:p>
          <a:p>
            <a:r>
              <a:rPr lang="en-US" dirty="0"/>
              <a:t>Components of a Sprint</a:t>
            </a:r>
          </a:p>
          <a:p>
            <a:r>
              <a:rPr lang="en-US" dirty="0"/>
              <a:t>Key Benefits</a:t>
            </a:r>
          </a:p>
          <a:p>
            <a:r>
              <a:rPr lang="en-US" dirty="0"/>
              <a:t>Key Takeaways</a:t>
            </a:r>
          </a:p>
        </p:txBody>
      </p:sp>
    </p:spTree>
    <p:extLst>
      <p:ext uri="{BB962C8B-B14F-4D97-AF65-F5344CB8AC3E}">
        <p14:creationId xmlns:p14="http://schemas.microsoft.com/office/powerpoint/2010/main" val="381871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group of women playing rugby&#10;&#10;AI-generated content may be incorrect.">
            <a:extLst>
              <a:ext uri="{FF2B5EF4-FFF2-40B4-BE49-F238E27FC236}">
                <a16:creationId xmlns:a16="http://schemas.microsoft.com/office/drawing/2014/main" id="{D572D838-88B6-24A1-A1DE-02017A44E5EB}"/>
              </a:ext>
            </a:extLst>
          </p:cNvPr>
          <p:cNvPicPr>
            <a:picLocks noGrp="1" noChangeAspect="1"/>
          </p:cNvPicPr>
          <p:nvPr>
            <p:ph idx="1"/>
          </p:nvPr>
        </p:nvPicPr>
        <p:blipFill>
          <a:blip r:embed="rId3"/>
          <a:srcRect t="22977" r="-1" b="20758"/>
          <a:stretch/>
        </p:blipFill>
        <p:spPr>
          <a:xfrm>
            <a:off x="20" y="10"/>
            <a:ext cx="12188932" cy="6857990"/>
          </a:xfrm>
          <a:prstGeom prst="rect">
            <a:avLst/>
          </a:prstGeom>
        </p:spPr>
      </p:pic>
      <p:sp>
        <p:nvSpPr>
          <p:cNvPr id="12" name="Rectangle 11">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7994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CF4FA33-0C65-0B03-AEC2-2FD839341F91}"/>
              </a:ext>
            </a:extLst>
          </p:cNvPr>
          <p:cNvSpPr>
            <a:spLocks noGrp="1"/>
          </p:cNvSpPr>
          <p:nvPr>
            <p:ph type="title"/>
          </p:nvPr>
        </p:nvSpPr>
        <p:spPr>
          <a:xfrm>
            <a:off x="521208" y="978408"/>
            <a:ext cx="4754880" cy="1463040"/>
          </a:xfrm>
        </p:spPr>
        <p:txBody>
          <a:bodyPr>
            <a:normAutofit/>
          </a:bodyPr>
          <a:lstStyle/>
          <a:p>
            <a:r>
              <a:rPr lang="en-US" dirty="0"/>
              <a:t>Introduction</a:t>
            </a:r>
          </a:p>
        </p:txBody>
      </p:sp>
      <p:sp>
        <p:nvSpPr>
          <p:cNvPr id="12" name="Rectangle 11">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Content Placeholder 2">
            <a:extLst>
              <a:ext uri="{FF2B5EF4-FFF2-40B4-BE49-F238E27FC236}">
                <a16:creationId xmlns:a16="http://schemas.microsoft.com/office/drawing/2014/main" id="{DB87B552-D4E6-8F82-078E-9A3AE9A3EE4C}"/>
              </a:ext>
            </a:extLst>
          </p:cNvPr>
          <p:cNvSpPr>
            <a:spLocks noGrp="1"/>
          </p:cNvSpPr>
          <p:nvPr>
            <p:ph idx="1"/>
          </p:nvPr>
        </p:nvSpPr>
        <p:spPr>
          <a:xfrm>
            <a:off x="521208" y="2578608"/>
            <a:ext cx="4672584" cy="3767328"/>
          </a:xfrm>
        </p:spPr>
        <p:txBody>
          <a:bodyPr>
            <a:normAutofit/>
          </a:bodyPr>
          <a:lstStyle/>
          <a:p>
            <a:r>
              <a:rPr lang="en-US" dirty="0"/>
              <a:t>Lightweight, powerful, agile framework</a:t>
            </a:r>
          </a:p>
          <a:p>
            <a:r>
              <a:rPr lang="en-US" dirty="0"/>
              <a:t>Helps teams deliver creative and viable solutions</a:t>
            </a:r>
          </a:p>
          <a:p>
            <a:r>
              <a:rPr lang="en-US" dirty="0"/>
              <a:t>Delivers value incrementally</a:t>
            </a:r>
          </a:p>
          <a:p>
            <a:r>
              <a:rPr lang="en-US" dirty="0"/>
              <a:t>Offers adaptability based on observation, experimentation and feedback</a:t>
            </a:r>
          </a:p>
          <a:p>
            <a:endParaRPr lang="en-US" dirty="0"/>
          </a:p>
        </p:txBody>
      </p:sp>
      <p:pic>
        <p:nvPicPr>
          <p:cNvPr id="5" name="Picture 4" descr="A group of men playing rugby&#10;&#10;AI-generated content may be incorrect.">
            <a:extLst>
              <a:ext uri="{FF2B5EF4-FFF2-40B4-BE49-F238E27FC236}">
                <a16:creationId xmlns:a16="http://schemas.microsoft.com/office/drawing/2014/main" id="{C6F2C330-DB65-3A9F-8CE3-45BFBBD32516}"/>
              </a:ext>
            </a:extLst>
          </p:cNvPr>
          <p:cNvPicPr>
            <a:picLocks noChangeAspect="1"/>
          </p:cNvPicPr>
          <p:nvPr/>
        </p:nvPicPr>
        <p:blipFill>
          <a:blip r:embed="rId3"/>
          <a:srcRect r="2344" b="-3"/>
          <a:stretch/>
        </p:blipFill>
        <p:spPr>
          <a:xfrm>
            <a:off x="5958018" y="508090"/>
            <a:ext cx="5709726" cy="5846989"/>
          </a:xfrm>
          <a:prstGeom prst="rect">
            <a:avLst/>
          </a:prstGeom>
        </p:spPr>
      </p:pic>
    </p:spTree>
    <p:extLst>
      <p:ext uri="{BB962C8B-B14F-4D97-AF65-F5344CB8AC3E}">
        <p14:creationId xmlns:p14="http://schemas.microsoft.com/office/powerpoint/2010/main" val="387154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6D679A4-BFCE-20BD-0372-C9A5184A8DE0}"/>
              </a:ext>
            </a:extLst>
          </p:cNvPr>
          <p:cNvSpPr>
            <a:spLocks noGrp="1"/>
          </p:cNvSpPr>
          <p:nvPr>
            <p:ph type="title"/>
          </p:nvPr>
        </p:nvSpPr>
        <p:spPr>
          <a:xfrm>
            <a:off x="5431536" y="978408"/>
            <a:ext cx="6236208" cy="1463040"/>
          </a:xfrm>
        </p:spPr>
        <p:txBody>
          <a:bodyPr>
            <a:normAutofit/>
          </a:bodyPr>
          <a:lstStyle/>
          <a:p>
            <a:r>
              <a:rPr lang="en-US" dirty="0"/>
              <a:t>Core Concepts</a:t>
            </a:r>
          </a:p>
        </p:txBody>
      </p:sp>
      <p:pic>
        <p:nvPicPr>
          <p:cNvPr id="5" name="Picture 4" descr="A group of men playing rugby&#10;&#10;AI-generated content may be incorrect.">
            <a:extLst>
              <a:ext uri="{FF2B5EF4-FFF2-40B4-BE49-F238E27FC236}">
                <a16:creationId xmlns:a16="http://schemas.microsoft.com/office/drawing/2014/main" id="{D95E8CAF-3F0F-F095-B848-102399DC7B5B}"/>
              </a:ext>
            </a:extLst>
          </p:cNvPr>
          <p:cNvPicPr>
            <a:picLocks noChangeAspect="1"/>
          </p:cNvPicPr>
          <p:nvPr/>
        </p:nvPicPr>
        <p:blipFill>
          <a:blip r:embed="rId3"/>
          <a:srcRect r="27682" b="1"/>
          <a:stretch/>
        </p:blipFill>
        <p:spPr>
          <a:xfrm>
            <a:off x="517869" y="508091"/>
            <a:ext cx="4221911" cy="5837918"/>
          </a:xfrm>
          <a:prstGeom prst="rect">
            <a:avLst/>
          </a:prstGeom>
        </p:spPr>
      </p:pic>
      <p:sp>
        <p:nvSpPr>
          <p:cNvPr id="12" name="Freeform: Shape 11">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DF27296-73CC-75AE-A20F-43E7D42AA577}"/>
              </a:ext>
            </a:extLst>
          </p:cNvPr>
          <p:cNvSpPr>
            <a:spLocks noGrp="1"/>
          </p:cNvSpPr>
          <p:nvPr>
            <p:ph idx="1"/>
          </p:nvPr>
        </p:nvSpPr>
        <p:spPr>
          <a:xfrm>
            <a:off x="5431536" y="2578608"/>
            <a:ext cx="6236208" cy="3767328"/>
          </a:xfrm>
        </p:spPr>
        <p:txBody>
          <a:bodyPr>
            <a:normAutofit/>
          </a:bodyPr>
          <a:lstStyle/>
          <a:p>
            <a:r>
              <a:rPr lang="en-US" dirty="0"/>
              <a:t>A framework, not an instruction manual</a:t>
            </a:r>
          </a:p>
          <a:p>
            <a:r>
              <a:rPr lang="en-US" dirty="0"/>
              <a:t>Iterative process w/ sprints</a:t>
            </a:r>
          </a:p>
          <a:p>
            <a:r>
              <a:rPr lang="en-US" dirty="0"/>
              <a:t>Use empirical controls (e.g., observation and experiments)</a:t>
            </a:r>
          </a:p>
          <a:p>
            <a:r>
              <a:rPr lang="en-US" dirty="0"/>
              <a:t>Requires everyone to learn from their experiences and adapt</a:t>
            </a:r>
          </a:p>
          <a:p>
            <a:r>
              <a:rPr lang="en-US" dirty="0"/>
              <a:t>Requires trust</a:t>
            </a:r>
          </a:p>
          <a:p>
            <a:endParaRPr lang="en-US" dirty="0"/>
          </a:p>
          <a:p>
            <a:endParaRPr lang="en-US" dirty="0"/>
          </a:p>
          <a:p>
            <a:endParaRPr lang="en-US" dirty="0"/>
          </a:p>
        </p:txBody>
      </p:sp>
    </p:spTree>
    <p:extLst>
      <p:ext uri="{BB962C8B-B14F-4D97-AF65-F5344CB8AC3E}">
        <p14:creationId xmlns:p14="http://schemas.microsoft.com/office/powerpoint/2010/main" val="4137470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213918-F1EB-4BCE-BE23-F5E9851EE0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F9F928-8FF6-E478-4BA0-672028334E1A}"/>
              </a:ext>
            </a:extLst>
          </p:cNvPr>
          <p:cNvSpPr>
            <a:spLocks noGrp="1"/>
          </p:cNvSpPr>
          <p:nvPr>
            <p:ph type="title"/>
          </p:nvPr>
        </p:nvSpPr>
        <p:spPr>
          <a:xfrm>
            <a:off x="521208" y="978408"/>
            <a:ext cx="11155680" cy="1463040"/>
          </a:xfrm>
        </p:spPr>
        <p:txBody>
          <a:bodyPr>
            <a:normAutofit/>
          </a:bodyPr>
          <a:lstStyle/>
          <a:p>
            <a:r>
              <a:rPr lang="en-US" dirty="0"/>
              <a:t>The three pillars</a:t>
            </a:r>
          </a:p>
        </p:txBody>
      </p:sp>
      <p:sp>
        <p:nvSpPr>
          <p:cNvPr id="11" name="Rectangle 10">
            <a:extLst>
              <a:ext uri="{FF2B5EF4-FFF2-40B4-BE49-F238E27FC236}">
                <a16:creationId xmlns:a16="http://schemas.microsoft.com/office/drawing/2014/main" id="{2062E862-C7F7-4CA1-B929-D0B75F5E9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CED2CE54-D5E1-E96C-7E8F-7BA75BAC13C7}"/>
              </a:ext>
            </a:extLst>
          </p:cNvPr>
          <p:cNvGraphicFramePr>
            <a:graphicFrameLocks noGrp="1"/>
          </p:cNvGraphicFramePr>
          <p:nvPr>
            <p:ph idx="1"/>
            <p:extLst>
              <p:ext uri="{D42A27DB-BD31-4B8C-83A1-F6EECF244321}">
                <p14:modId xmlns:p14="http://schemas.microsoft.com/office/powerpoint/2010/main" val="4243129179"/>
              </p:ext>
            </p:extLst>
          </p:nvPr>
        </p:nvGraphicFramePr>
        <p:xfrm>
          <a:off x="520700" y="2578100"/>
          <a:ext cx="11156950" cy="37671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872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7AA97-89A7-45C1-B813-BFF6C23D7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D75B54E-8A0E-E48D-BA25-BD26CC6B0060}"/>
              </a:ext>
            </a:extLst>
          </p:cNvPr>
          <p:cNvSpPr>
            <a:spLocks noGrp="1"/>
          </p:cNvSpPr>
          <p:nvPr>
            <p:ph type="title"/>
          </p:nvPr>
        </p:nvSpPr>
        <p:spPr>
          <a:xfrm>
            <a:off x="521208" y="978408"/>
            <a:ext cx="4288536" cy="3364992"/>
          </a:xfrm>
        </p:spPr>
        <p:txBody>
          <a:bodyPr>
            <a:normAutofit/>
          </a:bodyPr>
          <a:lstStyle/>
          <a:p>
            <a:r>
              <a:rPr lang="en-US" dirty="0"/>
              <a:t>The five values</a:t>
            </a:r>
          </a:p>
        </p:txBody>
      </p:sp>
      <p:sp>
        <p:nvSpPr>
          <p:cNvPr id="11" name="Rectangle 10">
            <a:extLst>
              <a:ext uri="{FF2B5EF4-FFF2-40B4-BE49-F238E27FC236}">
                <a16:creationId xmlns:a16="http://schemas.microsoft.com/office/drawing/2014/main" id="{A91E908F-EF1E-2FDB-BE4D-3F4C56B2F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A2980E-8F82-6B7D-A838-277407403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1115568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C3AFC4D6-3FED-1362-AE03-025AA3A2DA5D}"/>
              </a:ext>
            </a:extLst>
          </p:cNvPr>
          <p:cNvGraphicFramePr>
            <a:graphicFrameLocks noGrp="1"/>
          </p:cNvGraphicFramePr>
          <p:nvPr>
            <p:ph idx="1"/>
            <p:extLst>
              <p:ext uri="{D42A27DB-BD31-4B8C-83A1-F6EECF244321}">
                <p14:modId xmlns:p14="http://schemas.microsoft.com/office/powerpoint/2010/main" val="3026851783"/>
              </p:ext>
            </p:extLst>
          </p:nvPr>
        </p:nvGraphicFramePr>
        <p:xfrm>
          <a:off x="5532120" y="978408"/>
          <a:ext cx="6144768"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9278711"/>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557</TotalTime>
  <Words>1234</Words>
  <Application>Microsoft Office PowerPoint</Application>
  <PresentationFormat>Widescreen</PresentationFormat>
  <Paragraphs>115</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Aptos</vt:lpstr>
      <vt:lpstr>Arial</vt:lpstr>
      <vt:lpstr>Bierstadt</vt:lpstr>
      <vt:lpstr>Times New Roman</vt:lpstr>
      <vt:lpstr>GestaltVTI</vt:lpstr>
      <vt:lpstr>Introduction to Scrum</vt:lpstr>
      <vt:lpstr>ACM CS Curricular Guidelines</vt:lpstr>
      <vt:lpstr>ABET Learning Outcomes Covered</vt:lpstr>
      <vt:lpstr>Agenda</vt:lpstr>
      <vt:lpstr>PowerPoint Presentation</vt:lpstr>
      <vt:lpstr>Introduction</vt:lpstr>
      <vt:lpstr>Core Concepts</vt:lpstr>
      <vt:lpstr>The three pillars</vt:lpstr>
      <vt:lpstr>The five values</vt:lpstr>
      <vt:lpstr>The Team</vt:lpstr>
      <vt:lpstr>Components of a Sprint</vt:lpstr>
      <vt:lpstr>Key Benefits </vt:lpstr>
      <vt:lpstr>Key  Takeaways</vt:lpstr>
    </vt:vector>
  </TitlesOfParts>
  <Company>Robbeloth Consulting Services</Company>
  <LinksUpToDate>false</LinksUpToDate>
  <SharedDoc>false</SharedDoc>
  <HyperlinkBase>https://www.robbeloth.com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Scrum</dc:title>
  <dc:subject>Software Engineering</dc:subject>
  <dc:creator>Robbeloth, Michael</dc:creator>
  <cp:keywords>Demo Lesson</cp:keywords>
  <dc:description>This is a short demo lession about scrum</dc:description>
  <cp:lastModifiedBy>Robbeloth, Michael</cp:lastModifiedBy>
  <cp:revision>21</cp:revision>
  <dcterms:created xsi:type="dcterms:W3CDTF">2025-04-20T17:26:41Z</dcterms:created>
  <dcterms:modified xsi:type="dcterms:W3CDTF">2025-04-21T03:02:57Z</dcterms:modified>
  <cp:category>Lecture</cp:category>
</cp:coreProperties>
</file>